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4.xml"/>
  <Override ContentType="application/vnd.openxmlformats-officedocument.presentationml.comments+xml" PartName="/ppt/comments/comment3.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embeddedFontLst>
    <p:embeddedFont>
      <p:font typeface="Raleway"/>
      <p:regular r:id="rId31"/>
      <p:bold r:id="rId32"/>
      <p:italic r:id="rId33"/>
      <p:boldItalic r:id="rId34"/>
    </p:embeddedFont>
    <p:embeddedFont>
      <p:font typeface="Lat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3" name="Trevor Lezynski"/>
  <p:cmAuthor clrIdx="1" id="1" initials="" lastIdx="5" name="Hunter Kelley"/>
  <p:cmAuthor clrIdx="2" id="2" initials="" lastIdx="1" name="Stephen Cosco"/>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aleway-regular.fntdata"/><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Raleway-italic.fntdata"/><Relationship Id="rId10" Type="http://schemas.openxmlformats.org/officeDocument/2006/relationships/slide" Target="slides/slide4.xml"/><Relationship Id="rId32" Type="http://schemas.openxmlformats.org/officeDocument/2006/relationships/font" Target="fonts/Raleway-bold.fntdata"/><Relationship Id="rId13" Type="http://schemas.openxmlformats.org/officeDocument/2006/relationships/slide" Target="slides/slide7.xml"/><Relationship Id="rId35" Type="http://schemas.openxmlformats.org/officeDocument/2006/relationships/font" Target="fonts/Lato-regular.fntdata"/><Relationship Id="rId12" Type="http://schemas.openxmlformats.org/officeDocument/2006/relationships/slide" Target="slides/slide6.xml"/><Relationship Id="rId34" Type="http://schemas.openxmlformats.org/officeDocument/2006/relationships/font" Target="fonts/Raleway-boldItalic.fntdata"/><Relationship Id="rId15" Type="http://schemas.openxmlformats.org/officeDocument/2006/relationships/slide" Target="slides/slide9.xml"/><Relationship Id="rId37" Type="http://schemas.openxmlformats.org/officeDocument/2006/relationships/font" Target="fonts/Lato-italic.fntdata"/><Relationship Id="rId14" Type="http://schemas.openxmlformats.org/officeDocument/2006/relationships/slide" Target="slides/slide8.xml"/><Relationship Id="rId36" Type="http://schemas.openxmlformats.org/officeDocument/2006/relationships/font" Target="fonts/Lato-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Lato-boldItalic.fntdata"/><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1-05-04T17:30:05.169">
    <p:pos x="459" y="1304"/>
    <p:text>shorten</p:text>
  </p:cm>
  <p:cm authorId="1" idx="1" dt="2021-05-04T17:30:05.169">
    <p:pos x="459" y="1304"/>
    <p:text>better?</p:text>
  </p:cm>
  <p:cm authorId="1" idx="2" dt="2021-05-04T02:46:32.781">
    <p:pos x="459" y="1404"/>
    <p:text>professional phrasing?</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1-05-04T02:49:54.913">
    <p:pos x="459" y="1309"/>
    <p:text>duplicated</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2" idx="1" dt="2021-05-04T02:52:59.352">
    <p:pos x="488" y="2066"/>
    <p:text>someone remind me to get a screenshot of mission planner showing it saying "reward" instead
Also this is the first time we see mission planner in this presentation so viewers dont have mp context</p:text>
  </p:cm>
  <p:cm authorId="0" idx="3" dt="2021-05-04T17:40:11.061">
    <p:pos x="459" y="1309"/>
    <p:text>less sentency</p:text>
  </p:cm>
  <p:cm authorId="1" idx="3" dt="2021-05-04T17:40:11.061">
    <p:pos x="459" y="1309"/>
    <p:text>better?</p:tex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4" dt="2021-05-04T17:58:52.757">
    <p:pos x="459" y="1309"/>
    <p:text>sentency, vague</p:text>
  </p:cm>
  <p:cm authorId="1" idx="5" dt="2021-05-04T17:58:52.757">
    <p:pos x="459" y="1309"/>
    <p:text>better?</p:text>
  </p:cm>
</p:cmLst>
</file>

<file path=ppt/media/image1.png>
</file>

<file path=ppt/media/image2.png>
</file>

<file path=ppt/media/image3.png>
</file>

<file path=ppt/media/image4.png>
</file>

<file path=ppt/media/image5.gif>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 We're the AItomotive team, and this is our final presentation on what we've been working on for the past year</a:t>
            </a:r>
            <a:endParaRPr/>
          </a:p>
          <a:p>
            <a:pPr indent="0" lvl="0" marL="0" rtl="0" algn="l">
              <a:spcBef>
                <a:spcPts val="0"/>
              </a:spcBef>
              <a:spcAft>
                <a:spcPts val="0"/>
              </a:spcAft>
              <a:buNone/>
            </a:pPr>
            <a:r>
              <a:rPr lang="en"/>
              <a:t>&lt;introductions&gt;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d71ecc6be2_3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d71ecc6be2_3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piece of this tool is the integration of reward points into MAVLink’s communication protocol. Now, when waypoints assigned in Mission Planner, users can add reward points, which can be used by the drone to make decisions.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the image we have our reward command telling Mission Planner that the previous waypoint is worth 10 points.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d71ecc6be2_3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d71ecc6be2_3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Additionally, we've generated a "chaos engine" a kind test bed for ensuring that the drone is able to respond to any variety of </a:t>
            </a:r>
            <a:r>
              <a:rPr lang="en"/>
              <a:t>changing</a:t>
            </a:r>
            <a:r>
              <a:rPr lang="en"/>
              <a:t> conditions, such as wind speed and direction, different kinds of hardware failure, or sudden drops in battery percentage.</a:t>
            </a:r>
            <a:endParaRPr/>
          </a:p>
          <a:p>
            <a:pPr indent="0" lvl="0" marL="0" rtl="0" algn="l">
              <a:spcBef>
                <a:spcPts val="0"/>
              </a:spcBef>
              <a:spcAft>
                <a:spcPts val="0"/>
              </a:spcAft>
              <a:buNone/>
            </a:pPr>
            <a:r>
              <a:rPr lang="en"/>
              <a:t>This type of information is </a:t>
            </a:r>
            <a:r>
              <a:rPr lang="en"/>
              <a:t>unknown</a:t>
            </a:r>
            <a:r>
              <a:rPr lang="en"/>
              <a:t> the neural network, because the purpose of it is to force the drone to react to it, rather than predict around it.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d71ecc6be2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d71ecc6be2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can clearly see the drone getting blown off course by a stiff wind while it’s trying to take off and carryout a mission.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d71ecc6be2_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d71ecc6be2_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Primary reason for refactor: We were working to break linearity within the source code of C++ garbage. In ROS we were able to use python and engineer it ourself in our own environment and not work around someone else’s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d71ecc6be2_6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d71ecc6be2_6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d71ecc6be2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d71ecc6be2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While the docker container helped us have a common workspace, it also will make future work easier. Since all configuration is managed by the docker container, it make system setup very easy for anybody who would like to continue work.</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d71ecc6be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d71ecc6be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Decision Making component is the main feature of our system. Because we implemented decision making via a Strategy Pattern, it allows anybody who wants to write their own decision making </a:t>
            </a:r>
            <a:r>
              <a:rPr lang="en"/>
              <a:t>algorithm</a:t>
            </a:r>
            <a:r>
              <a:rPr lang="en"/>
              <a:t> to do so with relative ease. This design decision incurred some up-front cost, but we </a:t>
            </a:r>
            <a:r>
              <a:rPr lang="en"/>
              <a:t>found</a:t>
            </a:r>
            <a:r>
              <a:rPr lang="en"/>
              <a:t> the added flexibility to be worthwhile.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current implementation holds only simple algorithms, like travelling to the waypoint with the highest reward. Better functions would take into account internal diagnostics like battery usage and environmental circumstances like wind and rain, as well as guessing at future state in later time-steps.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If future work were to continue, this would largely entail finding or creating a valid dataset, and ensuring it has all the necessary data. Implementing a more advanced utility function would be a matter of designing an equation that evaluates conditions detailed in that dataset, and slotting it into the system as a strategy.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had more advanced utility functions in the works, but we ran into problems that Stephen will speak on now.</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d71ecc6be2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d71ecc6be2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mentioned, we failed to deliver a system that could actually make path planning decisions using machine learning, and this primarily comes down to a failure to calculate costs effectively. Additionally, at the start of the project, there was the goal to create time-delayed tasks, and implement geofencing to stay out of certain areas, and no groundwork was laid for </a:t>
            </a:r>
            <a:r>
              <a:rPr lang="en"/>
              <a:t>these</a:t>
            </a:r>
            <a:r>
              <a:rPr lang="en"/>
              <a:t> things.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d37fbe7d6e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d37fbe7d6e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300">
                <a:solidFill>
                  <a:srgbClr val="595959"/>
                </a:solidFill>
                <a:latin typeface="Lato"/>
                <a:ea typeface="Lato"/>
                <a:cs typeface="Lato"/>
                <a:sym typeface="Lato"/>
              </a:rPr>
              <a:t>The issue with our cost calculation came down to two principle issues. The lack of a adequate dataset, and the fact that Ardupilot's simulated battery is not reflective of reality. While this is not an issue for all approaches, it, combined with the factors that our dataset accounted for, ultimately caused failure.</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d74484e76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d74484e76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d37fbe7d6e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d37fbe7d6e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just a quick overview of what we're talking about today--we'll start off with a quick restatement of the problem we were trying to solve, go on to explain how we've progressed from last semester, talk about the technologies involved with what we're doing, and then about what we have and have not managed to deliver.</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d74484e76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d74484e76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d71ecc6be2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d71ecc6be2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take got pushed to the backburner, and never was a priority for the team. While technically feasible, we wanted to have a complete infrastructure for making intelligent path planning decisions, and we never got there, so we never finished this.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d71ecc6be2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d71ecc6be2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 the topic of Geofences, while Mission Planner does implement them, we ran into problems adapting them to our use case. They don't stop the drone from entering or leaving them, so much as trigger warning or events when they do. We wanted to be able to integrate them with our decision making process, and it would require a lot more infrastructure to make them suit our purposes.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d37fbe7d6e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d37fbe7d6e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recap over the elements of the system design that we found most important.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migration to ROS was crucial to constructing a stable system and allowed us to avoid tampering with the Ardupilot codebase itself. We had less direct control and had to get information we needed through existing libraries, but overall the decision saved us a lot of time and headaches from dealing with Ardupilot directly.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Strategy pattern for utility functions we felt was necessary for testing different methods of calculating drone utility. The extra development work involved was acceptable, considering the benefit it brings to a research context.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Lastly, our use of WSL allowed us to integrate a hybrid collection of tools that made use of both the Windows and Linux platforms, and freed us from attempting to marry together disjoint tools in unsound ways to work in one environment alone.</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7add8a9c4d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7add8a9c4d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7add8a9c4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7add8a9c4d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our problem statement was to design and implement a system that utilizes an existing evolutionary recurrent neural network (eRNN) to make in flight decisions with the ability to account for unknown variability. We’ll be touching on how we addressed this throughout the presentation.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d69e0dcf5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d69e0dcf5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 quick list of some of the changes we've made since last semester. On the technology front, we've added ROS, a "companion computer" infrastructure for enabling our drone to </a:t>
            </a:r>
            <a:r>
              <a:rPr lang="en"/>
              <a:t>respond</a:t>
            </a:r>
            <a:r>
              <a:rPr lang="en"/>
              <a:t> to conditions dynamically rather than </a:t>
            </a:r>
            <a:r>
              <a:rPr lang="en"/>
              <a:t>relying</a:t>
            </a:r>
            <a:r>
              <a:rPr lang="en"/>
              <a:t> on only information available at takeoff, and we've started integration with EXACT, a machine learning </a:t>
            </a:r>
            <a:r>
              <a:rPr lang="en"/>
              <a:t>infrastructure</a:t>
            </a:r>
            <a:r>
              <a:rPr lang="en"/>
              <a:t> provided by our sponsor.</a:t>
            </a:r>
            <a:endParaRPr/>
          </a:p>
          <a:p>
            <a:pPr indent="0" lvl="0" marL="0" rtl="0" algn="l">
              <a:spcBef>
                <a:spcPts val="0"/>
              </a:spcBef>
              <a:spcAft>
                <a:spcPts val="0"/>
              </a:spcAft>
              <a:buNone/>
            </a:pPr>
            <a:r>
              <a:rPr lang="en"/>
              <a:t>We've also taken steps to make sure everybody is working in the </a:t>
            </a:r>
            <a:r>
              <a:rPr lang="en"/>
              <a:t>environment</a:t>
            </a:r>
            <a:r>
              <a:rPr lang="en"/>
              <a:t>, by starting to use Docker containers so that all of the important parts of our </a:t>
            </a:r>
            <a:r>
              <a:rPr lang="en"/>
              <a:t>environments</a:t>
            </a:r>
            <a:r>
              <a:rPr lang="en"/>
              <a:t> are shared and documented.</a:t>
            </a:r>
            <a:endParaRPr/>
          </a:p>
          <a:p>
            <a:pPr indent="0" lvl="0" marL="0" rtl="0" algn="l">
              <a:spcBef>
                <a:spcPts val="0"/>
              </a:spcBef>
              <a:spcAft>
                <a:spcPts val="0"/>
              </a:spcAft>
              <a:buNone/>
            </a:pPr>
            <a:r>
              <a:rPr lang="en"/>
              <a:t>Additionally, we were running into the problem that, while Mission Planner needs to run on Windows, all of our other technology is optimized for working in Linux. To combat this, we've began to run most of our technologies in the aforementioned docker container, on the Windows Subsystem for Linux, which is similar to a kind of built-in </a:t>
            </a:r>
            <a:r>
              <a:rPr lang="en"/>
              <a:t>virtual</a:t>
            </a:r>
            <a:r>
              <a:rPr lang="en"/>
              <a:t> machine running Ubuntu 18.04</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d37fbe7d6e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d37fbe7d6e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rgbClr val="28423F"/>
                </a:solidFill>
                <a:latin typeface="Lato"/>
                <a:ea typeface="Lato"/>
                <a:cs typeface="Lato"/>
                <a:sym typeface="Lato"/>
              </a:rPr>
              <a:t>As a general overview of our architecture, we have 4 main subsystems and tools.</a:t>
            </a:r>
            <a:endParaRPr>
              <a:solidFill>
                <a:srgbClr val="28423F"/>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rPr lang="en">
                <a:solidFill>
                  <a:srgbClr val="28423F"/>
                </a:solidFill>
                <a:latin typeface="Lato"/>
                <a:ea typeface="Lato"/>
                <a:cs typeface="Lato"/>
                <a:sym typeface="Lato"/>
              </a:rPr>
              <a:t>The front end is a modular path planning software we’ve been using called MissionPlanner.</a:t>
            </a:r>
            <a:endParaRPr>
              <a:solidFill>
                <a:srgbClr val="28423F"/>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rPr lang="en">
                <a:solidFill>
                  <a:srgbClr val="28423F"/>
                </a:solidFill>
                <a:latin typeface="Lato"/>
                <a:ea typeface="Lato"/>
                <a:cs typeface="Lato"/>
                <a:sym typeface="Lato"/>
              </a:rPr>
              <a:t> It </a:t>
            </a:r>
            <a:r>
              <a:rPr lang="en">
                <a:solidFill>
                  <a:srgbClr val="28423F"/>
                </a:solidFill>
                <a:latin typeface="Lato"/>
                <a:ea typeface="Lato"/>
                <a:cs typeface="Lato"/>
                <a:sym typeface="Lato"/>
              </a:rPr>
              <a:t>integrates</a:t>
            </a:r>
            <a:r>
              <a:rPr lang="en">
                <a:solidFill>
                  <a:srgbClr val="28423F"/>
                </a:solidFill>
                <a:latin typeface="Lato"/>
                <a:ea typeface="Lato"/>
                <a:cs typeface="Lato"/>
                <a:sym typeface="Lato"/>
              </a:rPr>
              <a:t> and communicates directly with the next layer, Ardupilot.</a:t>
            </a:r>
            <a:endParaRPr>
              <a:solidFill>
                <a:srgbClr val="28423F"/>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t/>
            </a:r>
            <a:endParaRPr>
              <a:solidFill>
                <a:srgbClr val="28423F"/>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rPr lang="en">
                <a:solidFill>
                  <a:srgbClr val="28423F"/>
                </a:solidFill>
                <a:latin typeface="Lato"/>
                <a:ea typeface="Lato"/>
                <a:cs typeface="Lato"/>
                <a:sym typeface="Lato"/>
              </a:rPr>
              <a:t>This is the </a:t>
            </a:r>
            <a:r>
              <a:rPr lang="en">
                <a:solidFill>
                  <a:srgbClr val="28423F"/>
                </a:solidFill>
                <a:latin typeface="Lato"/>
                <a:ea typeface="Lato"/>
                <a:cs typeface="Lato"/>
                <a:sym typeface="Lato"/>
              </a:rPr>
              <a:t>middle layer of the system, and is a simulation tool for the drone.</a:t>
            </a:r>
            <a:endParaRPr>
              <a:solidFill>
                <a:srgbClr val="28423F"/>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rPr lang="en">
                <a:solidFill>
                  <a:srgbClr val="28423F"/>
                </a:solidFill>
                <a:latin typeface="Lato"/>
                <a:ea typeface="Lato"/>
                <a:cs typeface="Lato"/>
                <a:sym typeface="Lato"/>
              </a:rPr>
              <a:t>It’s basically a sandbox that allows us to control and manipulate the drone anyway we see fit, but there are some automated flight modes as well.</a:t>
            </a:r>
            <a:endParaRPr>
              <a:solidFill>
                <a:srgbClr val="28423F"/>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rPr lang="en">
                <a:solidFill>
                  <a:srgbClr val="28423F"/>
                </a:solidFill>
                <a:latin typeface="Lato"/>
                <a:ea typeface="Lato"/>
                <a:cs typeface="Lato"/>
                <a:sym typeface="Lato"/>
              </a:rPr>
              <a:t>It uses data protocols like MavLink and MavRos to communicate with MissionPlanner and Ros respectively</a:t>
            </a:r>
            <a:endParaRPr>
              <a:solidFill>
                <a:srgbClr val="28423F"/>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t/>
            </a:r>
            <a:endParaRPr>
              <a:solidFill>
                <a:srgbClr val="28423F"/>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rPr lang="en">
                <a:solidFill>
                  <a:srgbClr val="28423F"/>
                </a:solidFill>
                <a:latin typeface="Lato"/>
                <a:ea typeface="Lato"/>
                <a:cs typeface="Lato"/>
                <a:sym typeface="Lato"/>
              </a:rPr>
              <a:t>ROS is the lower level of our system. It uses a node based architecture where certain nodes subscribe to other nodes, and are notified when new data is published, much like how an Observer works.</a:t>
            </a:r>
            <a:endParaRPr>
              <a:solidFill>
                <a:srgbClr val="28423F"/>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rPr lang="en">
                <a:solidFill>
                  <a:srgbClr val="28423F"/>
                </a:solidFill>
                <a:latin typeface="Lato"/>
                <a:ea typeface="Lato"/>
                <a:cs typeface="Lato"/>
                <a:sym typeface="Lato"/>
              </a:rPr>
              <a:t>But Observers aren’t great for every situation, so there’s also services, which function in a request/response format, similar to a RESTful API</a:t>
            </a:r>
            <a:endParaRPr>
              <a:solidFill>
                <a:srgbClr val="28423F"/>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rPr lang="en">
                <a:solidFill>
                  <a:srgbClr val="28423F"/>
                </a:solidFill>
                <a:latin typeface="Lato"/>
                <a:ea typeface="Lato"/>
                <a:cs typeface="Lato"/>
                <a:sym typeface="Lato"/>
              </a:rPr>
              <a:t>In a concrete example, this allows us to be constantly updated different aspects of the drone’s state, and then request the full snapshot of the drone and have the most up to date information.</a:t>
            </a:r>
            <a:endParaRPr>
              <a:solidFill>
                <a:srgbClr val="28423F"/>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rPr lang="en">
                <a:solidFill>
                  <a:srgbClr val="28423F"/>
                </a:solidFill>
                <a:latin typeface="Lato"/>
                <a:ea typeface="Lato"/>
                <a:cs typeface="Lato"/>
                <a:sym typeface="Lato"/>
              </a:rPr>
              <a:t>Notably, this is where all of the business logic for manipulating data, performing calculations, and making decisions is made.</a:t>
            </a:r>
            <a:endParaRPr>
              <a:solidFill>
                <a:srgbClr val="28423F"/>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t/>
            </a:r>
            <a:endParaRPr>
              <a:solidFill>
                <a:srgbClr val="28423F"/>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rPr lang="en">
                <a:solidFill>
                  <a:srgbClr val="28423F"/>
                </a:solidFill>
                <a:latin typeface="Lato"/>
                <a:ea typeface="Lato"/>
                <a:cs typeface="Lato"/>
                <a:sym typeface="Lato"/>
              </a:rPr>
              <a:t>Exact is an evolutionary recurrent neural network that we have used to make queries about the future state of the drone, but more on this later.</a:t>
            </a:r>
            <a:endParaRPr>
              <a:solidFill>
                <a:srgbClr val="28423F"/>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d69e0dcf5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d69e0dcf5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now we know Ros is a node based communication framework, why is this useful?</a:t>
            </a:r>
            <a:endParaRPr/>
          </a:p>
          <a:p>
            <a:pPr indent="0" lvl="0" marL="0" rtl="0" algn="l">
              <a:spcBef>
                <a:spcPts val="0"/>
              </a:spcBef>
              <a:spcAft>
                <a:spcPts val="0"/>
              </a:spcAft>
              <a:buNone/>
            </a:pPr>
            <a:r>
              <a:rPr lang="en"/>
              <a:t>The main benefit is we can run separate and highly cohesive programs </a:t>
            </a:r>
            <a:r>
              <a:rPr lang="en"/>
              <a:t>simultaneously, and still be able to communicate asynchronously.</a:t>
            </a:r>
            <a:endParaRPr/>
          </a:p>
          <a:p>
            <a:pPr indent="0" lvl="0" marL="0" rtl="0" algn="l">
              <a:spcBef>
                <a:spcPts val="0"/>
              </a:spcBef>
              <a:spcAft>
                <a:spcPts val="0"/>
              </a:spcAft>
              <a:buNone/>
            </a:pPr>
            <a:r>
              <a:rPr lang="en"/>
              <a:t>Our current workflow involves reading the drone state,</a:t>
            </a:r>
            <a:endParaRPr/>
          </a:p>
          <a:p>
            <a:pPr indent="0" lvl="0" marL="0" rtl="0" algn="l">
              <a:spcBef>
                <a:spcPts val="0"/>
              </a:spcBef>
              <a:spcAft>
                <a:spcPts val="0"/>
              </a:spcAft>
              <a:buNone/>
            </a:pPr>
            <a:r>
              <a:rPr lang="en"/>
              <a:t>Then querying the neural network based on the current state,</a:t>
            </a:r>
            <a:endParaRPr/>
          </a:p>
          <a:p>
            <a:pPr indent="0" lvl="0" marL="0" rtl="0" algn="l">
              <a:spcBef>
                <a:spcPts val="0"/>
              </a:spcBef>
              <a:spcAft>
                <a:spcPts val="0"/>
              </a:spcAft>
              <a:buNone/>
            </a:pPr>
            <a:r>
              <a:rPr lang="en"/>
              <a:t>Then we perform calculations based on the results,</a:t>
            </a:r>
            <a:endParaRPr/>
          </a:p>
          <a:p>
            <a:pPr indent="0" lvl="0" marL="0" rtl="0" algn="l">
              <a:spcBef>
                <a:spcPts val="0"/>
              </a:spcBef>
              <a:spcAft>
                <a:spcPts val="0"/>
              </a:spcAft>
              <a:buNone/>
            </a:pPr>
            <a:r>
              <a:rPr lang="en"/>
              <a:t>And finally we can make a decision on where to go or what to do based on the calculations, and issue the command to the drone.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exactly are we calculating? We’re calculating Utility!</a:t>
            </a:r>
            <a:endParaRPr/>
          </a:p>
          <a:p>
            <a:pPr indent="0" lvl="0" marL="0" rtl="0" algn="l">
              <a:spcBef>
                <a:spcPts val="0"/>
              </a:spcBef>
              <a:spcAft>
                <a:spcPts val="0"/>
              </a:spcAft>
              <a:buNone/>
            </a:pPr>
            <a:r>
              <a:rPr lang="en"/>
              <a:t>Utility is a way for us to quantify what the best path forward actually is.</a:t>
            </a:r>
            <a:endParaRPr/>
          </a:p>
          <a:p>
            <a:pPr indent="0" lvl="0" marL="0" rtl="0" algn="l">
              <a:spcBef>
                <a:spcPts val="0"/>
              </a:spcBef>
              <a:spcAft>
                <a:spcPts val="0"/>
              </a:spcAft>
              <a:buNone/>
            </a:pPr>
            <a:r>
              <a:rPr lang="en"/>
              <a:t>The importance of the Utility function being a ROS node is that we could have multiple Utility functions that we pick and choose which to use and when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7add8a9c4d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7add8a9c4d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EXACT, for the </a:t>
            </a:r>
            <a:r>
              <a:rPr lang="en"/>
              <a:t>purposes</a:t>
            </a:r>
            <a:r>
              <a:rPr lang="en"/>
              <a:t> of this project, is essentially a black box. It takes in data about the current state, and outputs predictions about the state in the future. This allows our drone to make decisions using information that it wouldn't normally have. It is trained on a dataset </a:t>
            </a:r>
            <a:r>
              <a:rPr lang="en"/>
              <a:t>formed</a:t>
            </a:r>
            <a:r>
              <a:rPr lang="en"/>
              <a:t> by tracking statistics about previous flights, which introduced some problems we'll go over in a bit.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d71ecc6be2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d71ecc6be2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some of the difficulties that the team had in the project”</a:t>
            </a:r>
            <a:endParaRPr/>
          </a:p>
          <a:p>
            <a:pPr indent="0" lvl="0" marL="0" rtl="0" algn="l">
              <a:spcBef>
                <a:spcPts val="0"/>
              </a:spcBef>
              <a:spcAft>
                <a:spcPts val="0"/>
              </a:spcAft>
              <a:buNone/>
            </a:pPr>
            <a:r>
              <a:rPr lang="en"/>
              <a:t>No one on the team had any prior experience with machine learning, or drones. High domain knowledge was required to use tools effectively. There were a lot of competing tools and we had to analyze which were a best fit for our project.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 is very difficult to estimate time that research tasks will take, we were often uncertain about the effort required to complete tasks. This coupled with the fact that each task would impact future tasks often in </a:t>
            </a:r>
            <a:r>
              <a:rPr lang="en"/>
              <a:t>unforeseen</a:t>
            </a:r>
            <a:r>
              <a:rPr lang="en"/>
              <a:t> ways was the primary cause of our estimation faults. Parallelizing work was often difficult due to team members needing to have shared knowledge.</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d37fbe7d6e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d37fbe7d6e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200"/>
              </a:spcAft>
              <a:buNone/>
            </a:pPr>
            <a:r>
              <a:rPr lang="en" sz="1300">
                <a:solidFill>
                  <a:srgbClr val="595959"/>
                </a:solidFill>
                <a:latin typeface="Lato"/>
                <a:ea typeface="Lato"/>
                <a:cs typeface="Lato"/>
                <a:sym typeface="Lato"/>
              </a:rPr>
              <a:t>We added rewards for specific actions, created a </a:t>
            </a:r>
            <a:r>
              <a:rPr lang="en" sz="1300">
                <a:solidFill>
                  <a:srgbClr val="595959"/>
                </a:solidFill>
                <a:latin typeface="Lato"/>
                <a:ea typeface="Lato"/>
                <a:cs typeface="Lato"/>
                <a:sym typeface="Lato"/>
              </a:rPr>
              <a:t>chaos</a:t>
            </a:r>
            <a:r>
              <a:rPr lang="en" sz="1300">
                <a:solidFill>
                  <a:srgbClr val="595959"/>
                </a:solidFill>
                <a:latin typeface="Lato"/>
                <a:ea typeface="Lato"/>
                <a:cs typeface="Lato"/>
                <a:sym typeface="Lato"/>
              </a:rPr>
              <a:t> script to induce variance, allowed the drone to choose its own path, and created a point to plug in utility functions. We will go more </a:t>
            </a:r>
            <a:r>
              <a:rPr lang="en" sz="1300">
                <a:solidFill>
                  <a:srgbClr val="595959"/>
                </a:solidFill>
                <a:latin typeface="Lato"/>
                <a:ea typeface="Lato"/>
                <a:cs typeface="Lato"/>
                <a:sym typeface="Lato"/>
              </a:rPr>
              <a:t>in depth</a:t>
            </a:r>
            <a:r>
              <a:rPr lang="en" sz="1300">
                <a:solidFill>
                  <a:srgbClr val="595959"/>
                </a:solidFill>
                <a:latin typeface="Lato"/>
                <a:ea typeface="Lato"/>
                <a:cs typeface="Lato"/>
                <a:sym typeface="Lato"/>
              </a:rPr>
              <a:t> on these in the coming slides. We were able to build a tool that can be used to make effective path planning decisions. </a:t>
            </a:r>
            <a:r>
              <a:rPr lang="en" sz="1300">
                <a:solidFill>
                  <a:srgbClr val="595959"/>
                </a:solidFill>
                <a:latin typeface="Lato"/>
                <a:ea typeface="Lato"/>
                <a:cs typeface="Lato"/>
                <a:sym typeface="Lato"/>
              </a:rPr>
              <a:t>Due to the nature of our design, it should be very easy to plug in various decision making strategies, or train EXACT on different datasets and use those datasets to make effective predictions. </a:t>
            </a:r>
            <a:endParaRPr sz="1300">
              <a:solidFill>
                <a:srgbClr val="595959"/>
              </a:solidFill>
              <a:latin typeface="Lato"/>
              <a:ea typeface="Lato"/>
              <a:cs typeface="Lato"/>
              <a:sym typeface="Lato"/>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comments" Target="../comments/comment3.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5.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6.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comments" Target="../comments/comment4.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hyperlink" Target="http://drive.google.com/file/d/1WmTEPjgXwVWpMZTIrFrKNvMOhbj0g-Rz/view" TargetMode="Externa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hyperlink" Target="http://drive.google.com/file/d/1h6fuoJ4zjmp5i5QyW7yifYnBmGq6wnKD/view" TargetMode="Externa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comments" Target="../comments/commen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comments" Target="../comments/commen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Vehicle AI Final Presentation</a:t>
            </a:r>
            <a:endParaRPr/>
          </a:p>
        </p:txBody>
      </p:sp>
      <p:sp>
        <p:nvSpPr>
          <p:cNvPr id="87" name="Google Shape;87;p13"/>
          <p:cNvSpPr txBox="1"/>
          <p:nvPr>
            <p:ph idx="1" type="subTitle"/>
          </p:nvPr>
        </p:nvSpPr>
        <p:spPr>
          <a:xfrm>
            <a:off x="729450" y="3306625"/>
            <a:ext cx="2789100" cy="1516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By the AItomotives team</a:t>
            </a:r>
            <a:endParaRPr/>
          </a:p>
          <a:p>
            <a:pPr indent="0" lvl="0" marL="0" rtl="0" algn="l">
              <a:spcBef>
                <a:spcPts val="0"/>
              </a:spcBef>
              <a:spcAft>
                <a:spcPts val="0"/>
              </a:spcAft>
              <a:buNone/>
            </a:pPr>
            <a:r>
              <a:rPr lang="en" sz="1200"/>
              <a:t>	Trevor Lezynski</a:t>
            </a:r>
            <a:br>
              <a:rPr lang="en" sz="1200"/>
            </a:br>
            <a:r>
              <a:rPr lang="en" sz="1200"/>
              <a:t>	Stephen Cosco</a:t>
            </a:r>
            <a:endParaRPr sz="1200"/>
          </a:p>
          <a:p>
            <a:pPr indent="0" lvl="0" marL="0" rtl="0" algn="l">
              <a:spcBef>
                <a:spcPts val="0"/>
              </a:spcBef>
              <a:spcAft>
                <a:spcPts val="0"/>
              </a:spcAft>
              <a:buNone/>
            </a:pPr>
            <a:r>
              <a:rPr lang="en" sz="1200"/>
              <a:t>	Christopher Salvati</a:t>
            </a:r>
            <a:endParaRPr sz="1200"/>
          </a:p>
          <a:p>
            <a:pPr indent="0" lvl="0" marL="0" rtl="0" algn="l">
              <a:spcBef>
                <a:spcPts val="0"/>
              </a:spcBef>
              <a:spcAft>
                <a:spcPts val="0"/>
              </a:spcAft>
              <a:buNone/>
            </a:pPr>
            <a:r>
              <a:rPr lang="en" sz="1200"/>
              <a:t>	Brandon Goodhue</a:t>
            </a:r>
            <a:endParaRPr sz="1200"/>
          </a:p>
          <a:p>
            <a:pPr indent="0" lvl="0" marL="0" rtl="0" algn="l">
              <a:spcBef>
                <a:spcPts val="0"/>
              </a:spcBef>
              <a:spcAft>
                <a:spcPts val="0"/>
              </a:spcAft>
              <a:buNone/>
            </a:pPr>
            <a:r>
              <a:rPr lang="en" sz="1200"/>
              <a:t>	Hunter Kelley</a:t>
            </a:r>
            <a:endParaRPr sz="1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Rewards</a:t>
            </a:r>
            <a:endParaRPr/>
          </a:p>
        </p:txBody>
      </p:sp>
      <p:sp>
        <p:nvSpPr>
          <p:cNvPr id="140" name="Google Shape;140;p2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Essential to the project; waypoints need to be weighted and prioritized</a:t>
            </a:r>
            <a:endParaRPr/>
          </a:p>
          <a:p>
            <a:pPr indent="-311150" lvl="0" marL="457200" rtl="0" algn="l">
              <a:spcBef>
                <a:spcPts val="0"/>
              </a:spcBef>
              <a:spcAft>
                <a:spcPts val="0"/>
              </a:spcAft>
              <a:buSzPts val="1300"/>
              <a:buChar char="●"/>
            </a:pPr>
            <a:r>
              <a:rPr lang="en"/>
              <a:t>Updated the MAVLink communication protocol with new custom command</a:t>
            </a:r>
            <a:endParaRPr/>
          </a:p>
          <a:p>
            <a:pPr indent="-298450" lvl="1" marL="914400" rtl="0" algn="l">
              <a:spcBef>
                <a:spcPts val="0"/>
              </a:spcBef>
              <a:spcAft>
                <a:spcPts val="0"/>
              </a:spcAft>
              <a:buSzPts val="1100"/>
              <a:buChar char="○"/>
            </a:pPr>
            <a:r>
              <a:rPr lang="en"/>
              <a:t>Allowed for communication of a variable reward value with each waypoint</a:t>
            </a:r>
            <a:endParaRPr/>
          </a:p>
          <a:p>
            <a:pPr indent="0" lvl="0" marL="0" rtl="0" algn="l">
              <a:spcBef>
                <a:spcPts val="1200"/>
              </a:spcBef>
              <a:spcAft>
                <a:spcPts val="1200"/>
              </a:spcAft>
              <a:buNone/>
            </a:pPr>
            <a:r>
              <a:t/>
            </a:r>
            <a:endParaRPr/>
          </a:p>
        </p:txBody>
      </p:sp>
      <p:pic>
        <p:nvPicPr>
          <p:cNvPr id="141" name="Google Shape;141;p22"/>
          <p:cNvPicPr preferRelativeResize="0"/>
          <p:nvPr/>
        </p:nvPicPr>
        <p:blipFill>
          <a:blip r:embed="rId4">
            <a:alphaModFix/>
          </a:blip>
          <a:stretch>
            <a:fillRect/>
          </a:stretch>
        </p:blipFill>
        <p:spPr>
          <a:xfrm>
            <a:off x="775550" y="3281300"/>
            <a:ext cx="6356399" cy="1013850"/>
          </a:xfrm>
          <a:prstGeom prst="rect">
            <a:avLst/>
          </a:prstGeom>
          <a:noFill/>
          <a:ln>
            <a:noFill/>
          </a:ln>
        </p:spPr>
      </p:pic>
      <p:sp>
        <p:nvSpPr>
          <p:cNvPr id="142" name="Google Shape;142;p22"/>
          <p:cNvSpPr/>
          <p:nvPr/>
        </p:nvSpPr>
        <p:spPr>
          <a:xfrm>
            <a:off x="780575" y="3909475"/>
            <a:ext cx="6356400" cy="1968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1000"/>
                                        <p:tgtEl>
                                          <p:spTgt spid="1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Chaos Engine</a:t>
            </a:r>
            <a:endParaRPr/>
          </a:p>
        </p:txBody>
      </p:sp>
      <p:sp>
        <p:nvSpPr>
          <p:cNvPr id="148" name="Google Shape;148;p2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Introduces variance and randomness for the drone</a:t>
            </a:r>
            <a:endParaRPr/>
          </a:p>
          <a:p>
            <a:pPr indent="-298450" lvl="1" marL="914400" rtl="0" algn="l">
              <a:spcBef>
                <a:spcPts val="0"/>
              </a:spcBef>
              <a:spcAft>
                <a:spcPts val="0"/>
              </a:spcAft>
              <a:buSzPts val="1100"/>
              <a:buChar char="○"/>
            </a:pPr>
            <a:r>
              <a:rPr lang="en"/>
              <a:t>Wind speed and direction</a:t>
            </a:r>
            <a:endParaRPr/>
          </a:p>
          <a:p>
            <a:pPr indent="-298450" lvl="1" marL="914400" rtl="0" algn="l">
              <a:spcBef>
                <a:spcPts val="0"/>
              </a:spcBef>
              <a:spcAft>
                <a:spcPts val="0"/>
              </a:spcAft>
              <a:buSzPts val="1100"/>
              <a:buChar char="○"/>
            </a:pPr>
            <a:r>
              <a:rPr lang="en"/>
              <a:t>Battery percentage</a:t>
            </a:r>
            <a:endParaRPr/>
          </a:p>
          <a:p>
            <a:pPr indent="-298450" lvl="1" marL="914400" rtl="0" algn="l">
              <a:spcBef>
                <a:spcPts val="0"/>
              </a:spcBef>
              <a:spcAft>
                <a:spcPts val="0"/>
              </a:spcAft>
              <a:buSzPts val="1100"/>
              <a:buChar char="○"/>
            </a:pPr>
            <a:r>
              <a:rPr lang="en"/>
              <a:t>Engine failure</a:t>
            </a:r>
            <a:endParaRPr/>
          </a:p>
          <a:p>
            <a:pPr indent="-311150" lvl="0" marL="457200" rtl="0" algn="l">
              <a:spcBef>
                <a:spcPts val="0"/>
              </a:spcBef>
              <a:spcAft>
                <a:spcPts val="0"/>
              </a:spcAft>
              <a:buSzPts val="1300"/>
              <a:buChar char="●"/>
            </a:pPr>
            <a:r>
              <a:rPr lang="en"/>
              <a:t>The neural network does not have access to this information, and has to react</a:t>
            </a:r>
            <a:endParaRPr/>
          </a:p>
          <a:p>
            <a:pPr indent="0" lvl="0" marL="45720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pic>
        <p:nvPicPr>
          <p:cNvPr id="153" name="Google Shape;153;p24"/>
          <p:cNvPicPr preferRelativeResize="0"/>
          <p:nvPr/>
        </p:nvPicPr>
        <p:blipFill rotWithShape="1">
          <a:blip r:embed="rId3">
            <a:alphaModFix/>
          </a:blip>
          <a:srcRect b="21268" l="22694" r="4867" t="26268"/>
          <a:stretch/>
        </p:blipFill>
        <p:spPr>
          <a:xfrm>
            <a:off x="1038225" y="502800"/>
            <a:ext cx="7067549" cy="41379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Broken Linearity</a:t>
            </a:r>
            <a:endParaRPr/>
          </a:p>
        </p:txBody>
      </p:sp>
      <p:sp>
        <p:nvSpPr>
          <p:cNvPr id="159" name="Google Shape;159;p2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lnSpcReduction="10000"/>
          </a:bodyPr>
          <a:lstStyle/>
          <a:p>
            <a:pPr indent="-311150" lvl="0" marL="457200" rtl="0" algn="l">
              <a:spcBef>
                <a:spcPts val="0"/>
              </a:spcBef>
              <a:spcAft>
                <a:spcPts val="0"/>
              </a:spcAft>
              <a:buSzPts val="1300"/>
              <a:buChar char="●"/>
            </a:pPr>
            <a:r>
              <a:rPr lang="en"/>
              <a:t>Initially the drone could only travel in the order of given waypoints</a:t>
            </a:r>
            <a:endParaRPr/>
          </a:p>
          <a:p>
            <a:pPr indent="-298450" lvl="1" marL="914400" rtl="0" algn="l">
              <a:spcBef>
                <a:spcPts val="0"/>
              </a:spcBef>
              <a:spcAft>
                <a:spcPts val="0"/>
              </a:spcAft>
              <a:buSzPts val="1100"/>
              <a:buChar char="○"/>
            </a:pPr>
            <a:r>
              <a:rPr lang="en"/>
              <a:t>Picture the waypoints as a graph rather than a linked list</a:t>
            </a:r>
            <a:endParaRPr/>
          </a:p>
          <a:p>
            <a:pPr indent="-298450" lvl="1" marL="914400" rtl="0" algn="l">
              <a:spcBef>
                <a:spcPts val="0"/>
              </a:spcBef>
              <a:spcAft>
                <a:spcPts val="0"/>
              </a:spcAft>
              <a:buSzPts val="1100"/>
              <a:buChar char="○"/>
            </a:pPr>
            <a:r>
              <a:rPr lang="en"/>
              <a:t>Decisions can’t be made on a straight path</a:t>
            </a:r>
            <a:br>
              <a:rPr lang="en"/>
            </a:br>
            <a:endParaRPr/>
          </a:p>
          <a:p>
            <a:pPr indent="-311150" lvl="0" marL="457200" rtl="0" algn="l">
              <a:spcBef>
                <a:spcPts val="0"/>
              </a:spcBef>
              <a:spcAft>
                <a:spcPts val="0"/>
              </a:spcAft>
              <a:buSzPts val="1300"/>
              <a:buChar char="●"/>
            </a:pPr>
            <a:r>
              <a:rPr lang="en"/>
              <a:t>T</a:t>
            </a:r>
            <a:r>
              <a:rPr lang="en"/>
              <a:t>he primary reason we refactored and switched to using ROS</a:t>
            </a:r>
            <a:br>
              <a:rPr lang="en"/>
            </a:br>
            <a:endParaRPr/>
          </a:p>
          <a:p>
            <a:pPr indent="-311150" lvl="0" marL="457200" rtl="0" algn="l">
              <a:spcBef>
                <a:spcPts val="0"/>
              </a:spcBef>
              <a:spcAft>
                <a:spcPts val="0"/>
              </a:spcAft>
              <a:buSzPts val="1300"/>
              <a:buChar char="●"/>
            </a:pPr>
            <a:r>
              <a:rPr lang="en"/>
              <a:t>Within ROS we were able to solve this problem</a:t>
            </a:r>
            <a:endParaRPr/>
          </a:p>
          <a:p>
            <a:pPr indent="-298450" lvl="1" marL="914400" rtl="0" algn="l">
              <a:spcBef>
                <a:spcPts val="0"/>
              </a:spcBef>
              <a:spcAft>
                <a:spcPts val="0"/>
              </a:spcAft>
              <a:buSzPts val="1100"/>
              <a:buChar char="○"/>
            </a:pPr>
            <a:r>
              <a:rPr lang="en"/>
              <a:t>One Node </a:t>
            </a:r>
            <a:r>
              <a:rPr lang="en"/>
              <a:t>for reading the mission and associated waypoints</a:t>
            </a:r>
            <a:endParaRPr/>
          </a:p>
          <a:p>
            <a:pPr indent="-298450" lvl="1" marL="914400" rtl="0" algn="l">
              <a:spcBef>
                <a:spcPts val="0"/>
              </a:spcBef>
              <a:spcAft>
                <a:spcPts val="0"/>
              </a:spcAft>
              <a:buSzPts val="1100"/>
              <a:buChar char="○"/>
            </a:pPr>
            <a:r>
              <a:rPr lang="en"/>
              <a:t>Another Node for writing to the drone what waypoint to go to next</a:t>
            </a:r>
            <a:endParaRPr/>
          </a:p>
          <a:p>
            <a:pPr indent="0" lvl="0" marL="0" rtl="0" algn="l">
              <a:spcBef>
                <a:spcPts val="120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pic>
        <p:nvPicPr>
          <p:cNvPr id="164" name="Google Shape;164;p26"/>
          <p:cNvPicPr preferRelativeResize="0"/>
          <p:nvPr/>
        </p:nvPicPr>
        <p:blipFill rotWithShape="1">
          <a:blip r:embed="rId3">
            <a:alphaModFix/>
          </a:blip>
          <a:srcRect b="18958" l="46217" r="18134" t="19144"/>
          <a:stretch/>
        </p:blipFill>
        <p:spPr>
          <a:xfrm>
            <a:off x="1331176" y="216337"/>
            <a:ext cx="6481648" cy="471082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Docker Container</a:t>
            </a:r>
            <a:endParaRPr/>
          </a:p>
        </p:txBody>
      </p:sp>
      <p:sp>
        <p:nvSpPr>
          <p:cNvPr id="170" name="Google Shape;170;p2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Our system integrates multiple tools together</a:t>
            </a:r>
            <a:endParaRPr/>
          </a:p>
          <a:p>
            <a:pPr indent="-298450" lvl="1" marL="914400" rtl="0" algn="l">
              <a:spcBef>
                <a:spcPts val="0"/>
              </a:spcBef>
              <a:spcAft>
                <a:spcPts val="0"/>
              </a:spcAft>
              <a:buSzPts val="1100"/>
              <a:buChar char="○"/>
            </a:pPr>
            <a:r>
              <a:rPr lang="en"/>
              <a:t>Requires specific configuration settings, OS environments</a:t>
            </a:r>
            <a:endParaRPr/>
          </a:p>
          <a:p>
            <a:pPr indent="-298450" lvl="1" marL="914400" rtl="0" algn="l">
              <a:spcBef>
                <a:spcPts val="0"/>
              </a:spcBef>
              <a:spcAft>
                <a:spcPts val="0"/>
              </a:spcAft>
              <a:buSzPts val="1100"/>
              <a:buChar char="○"/>
            </a:pPr>
            <a:r>
              <a:rPr lang="en"/>
              <a:t>Environment setup takes time to perform manually</a:t>
            </a:r>
            <a:br>
              <a:rPr lang="en"/>
            </a:br>
            <a:endParaRPr/>
          </a:p>
          <a:p>
            <a:pPr indent="-311150" lvl="0" marL="457200" rtl="0" algn="l">
              <a:spcBef>
                <a:spcPts val="0"/>
              </a:spcBef>
              <a:spcAft>
                <a:spcPts val="0"/>
              </a:spcAft>
              <a:buSzPts val="1300"/>
              <a:buChar char="●"/>
            </a:pPr>
            <a:r>
              <a:rPr lang="en"/>
              <a:t>All Linux-based components aggregated in a single Docker container</a:t>
            </a:r>
            <a:endParaRPr/>
          </a:p>
          <a:p>
            <a:pPr indent="-298450" lvl="1" marL="914400" rtl="0" algn="l">
              <a:spcBef>
                <a:spcPts val="0"/>
              </a:spcBef>
              <a:spcAft>
                <a:spcPts val="0"/>
              </a:spcAft>
              <a:buSzPts val="1100"/>
              <a:buChar char="○"/>
            </a:pPr>
            <a:r>
              <a:rPr lang="en"/>
              <a:t>Running Docker image in WSL allows for communication with Windows-based components</a:t>
            </a:r>
            <a:endParaRPr/>
          </a:p>
        </p:txBody>
      </p:sp>
      <p:pic>
        <p:nvPicPr>
          <p:cNvPr id="171" name="Google Shape;171;p27"/>
          <p:cNvPicPr preferRelativeResize="0"/>
          <p:nvPr/>
        </p:nvPicPr>
        <p:blipFill>
          <a:blip r:embed="rId4">
            <a:alphaModFix/>
          </a:blip>
          <a:stretch>
            <a:fillRect/>
          </a:stretch>
        </p:blipFill>
        <p:spPr>
          <a:xfrm>
            <a:off x="2266424" y="3624469"/>
            <a:ext cx="4614749" cy="15634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Decision Making</a:t>
            </a:r>
            <a:endParaRPr/>
          </a:p>
        </p:txBody>
      </p:sp>
      <p:sp>
        <p:nvSpPr>
          <p:cNvPr id="177" name="Google Shape;177;p2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Utility functions can get plugged in, via a strategy pattern</a:t>
            </a:r>
            <a:endParaRPr/>
          </a:p>
          <a:p>
            <a:pPr indent="-298450" lvl="1" marL="914400" rtl="0" algn="l">
              <a:spcBef>
                <a:spcPts val="0"/>
              </a:spcBef>
              <a:spcAft>
                <a:spcPts val="0"/>
              </a:spcAft>
              <a:buSzPts val="1100"/>
              <a:buChar char="○"/>
            </a:pPr>
            <a:r>
              <a:rPr lang="en"/>
              <a:t>Modifying and creating new utility functions is easy!</a:t>
            </a:r>
            <a:endParaRPr/>
          </a:p>
          <a:p>
            <a:pPr indent="-298450" lvl="1" marL="914400" rtl="0" algn="l">
              <a:spcBef>
                <a:spcPts val="0"/>
              </a:spcBef>
              <a:spcAft>
                <a:spcPts val="0"/>
              </a:spcAft>
              <a:buSzPts val="1100"/>
              <a:buChar char="○"/>
            </a:pPr>
            <a:r>
              <a:rPr lang="en"/>
              <a:t>Currently only simplistic implementations</a:t>
            </a:r>
            <a:endParaRPr/>
          </a:p>
          <a:p>
            <a:pPr indent="-298450" lvl="2" marL="1371600" rtl="0" algn="l">
              <a:spcBef>
                <a:spcPts val="0"/>
              </a:spcBef>
              <a:spcAft>
                <a:spcPts val="0"/>
              </a:spcAft>
              <a:buSzPts val="1100"/>
              <a:buChar char="■"/>
            </a:pPr>
            <a:r>
              <a:rPr lang="en"/>
              <a:t>I.e. go to highest reward waypoint</a:t>
            </a:r>
            <a:endParaRPr/>
          </a:p>
          <a:p>
            <a:pPr indent="-298450" lvl="1" marL="914400" rtl="0" algn="l">
              <a:spcBef>
                <a:spcPts val="0"/>
              </a:spcBef>
              <a:spcAft>
                <a:spcPts val="0"/>
              </a:spcAft>
              <a:buSzPts val="1100"/>
              <a:buChar char="○"/>
            </a:pPr>
            <a:r>
              <a:rPr lang="en"/>
              <a:t>A more advanced Utility function was partially completed but not fully</a:t>
            </a:r>
            <a:endParaRPr/>
          </a:p>
          <a:p>
            <a:pPr indent="-298450" lvl="2" marL="1371600" rtl="0" algn="l">
              <a:spcBef>
                <a:spcPts val="0"/>
              </a:spcBef>
              <a:spcAft>
                <a:spcPts val="0"/>
              </a:spcAft>
              <a:buSzPts val="1100"/>
              <a:buChar char="■"/>
            </a:pPr>
            <a:r>
              <a:rPr lang="en"/>
              <a:t>Our utility function had lookahead and a distance calculation</a:t>
            </a:r>
            <a:endParaRPr/>
          </a:p>
          <a:p>
            <a:pPr indent="-298450" lvl="2" marL="1371600" rtl="0" algn="l">
              <a:spcBef>
                <a:spcPts val="0"/>
              </a:spcBef>
              <a:spcAft>
                <a:spcPts val="0"/>
              </a:spcAft>
              <a:buSzPts val="1100"/>
              <a:buChar char="■"/>
            </a:pPr>
            <a:r>
              <a:rPr lang="en"/>
              <a:t>A better function could include</a:t>
            </a:r>
            <a:endParaRPr/>
          </a:p>
          <a:p>
            <a:pPr indent="-298450" lvl="3" marL="1828800" rtl="0" algn="l">
              <a:spcBef>
                <a:spcPts val="0"/>
              </a:spcBef>
              <a:spcAft>
                <a:spcPts val="0"/>
              </a:spcAft>
              <a:buSzPts val="1100"/>
              <a:buChar char="●"/>
            </a:pPr>
            <a:r>
              <a:rPr lang="en"/>
              <a:t>Battery usage</a:t>
            </a:r>
            <a:endParaRPr/>
          </a:p>
          <a:p>
            <a:pPr indent="-298450" lvl="3" marL="1828800" rtl="0" algn="l">
              <a:spcBef>
                <a:spcPts val="0"/>
              </a:spcBef>
              <a:spcAft>
                <a:spcPts val="0"/>
              </a:spcAft>
              <a:buSzPts val="1100"/>
              <a:buChar char="●"/>
            </a:pPr>
            <a:r>
              <a:rPr lang="en"/>
              <a:t>Environmental circumstances</a:t>
            </a:r>
            <a:endParaRPr/>
          </a:p>
          <a:p>
            <a:pPr indent="-298450" lvl="3" marL="1828800" rtl="0" algn="l">
              <a:spcBef>
                <a:spcPts val="0"/>
              </a:spcBef>
              <a:spcAft>
                <a:spcPts val="0"/>
              </a:spcAft>
              <a:buSzPts val="1100"/>
              <a:buChar char="●"/>
            </a:pPr>
            <a:r>
              <a:rPr lang="en"/>
              <a:t>Further lookahead</a:t>
            </a:r>
            <a:endParaRPr/>
          </a:p>
        </p:txBody>
      </p:sp>
      <p:pic>
        <p:nvPicPr>
          <p:cNvPr id="178" name="Google Shape;178;p28"/>
          <p:cNvPicPr preferRelativeResize="0"/>
          <p:nvPr/>
        </p:nvPicPr>
        <p:blipFill>
          <a:blip r:embed="rId3">
            <a:alphaModFix/>
          </a:blip>
          <a:stretch>
            <a:fillRect/>
          </a:stretch>
        </p:blipFill>
        <p:spPr>
          <a:xfrm flipH="1">
            <a:off x="6165151" y="2774249"/>
            <a:ext cx="2978849" cy="23692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We Failed To Deliver</a:t>
            </a:r>
            <a:endParaRPr/>
          </a:p>
        </p:txBody>
      </p:sp>
      <p:sp>
        <p:nvSpPr>
          <p:cNvPr id="184" name="Google Shape;184;p2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Cost calculation</a:t>
            </a:r>
            <a:endParaRPr/>
          </a:p>
          <a:p>
            <a:pPr indent="-311150" lvl="0" marL="457200" rtl="0" algn="l">
              <a:spcBef>
                <a:spcPts val="0"/>
              </a:spcBef>
              <a:spcAft>
                <a:spcPts val="0"/>
              </a:spcAft>
              <a:buSzPts val="1300"/>
              <a:buChar char="●"/>
            </a:pPr>
            <a:r>
              <a:rPr lang="en"/>
              <a:t>Time-Delayed &amp; Uncertain Tasks</a:t>
            </a:r>
            <a:endParaRPr/>
          </a:p>
          <a:p>
            <a:pPr indent="-311150" lvl="0" marL="457200" rtl="0" algn="l">
              <a:spcBef>
                <a:spcPts val="0"/>
              </a:spcBef>
              <a:spcAft>
                <a:spcPts val="0"/>
              </a:spcAft>
              <a:buSzPts val="1300"/>
              <a:buChar char="●"/>
            </a:pPr>
            <a:r>
              <a:rPr lang="en"/>
              <a:t>Geofences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Cost Calculation</a:t>
            </a:r>
            <a:endParaRPr/>
          </a:p>
        </p:txBody>
      </p:sp>
      <p:sp>
        <p:nvSpPr>
          <p:cNvPr id="190" name="Google Shape;190;p3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b="1" lang="en"/>
              <a:t>Issues</a:t>
            </a:r>
            <a:endParaRPr b="1"/>
          </a:p>
          <a:p>
            <a:pPr indent="-304958" lvl="0" marL="457200" rtl="0" algn="l">
              <a:spcBef>
                <a:spcPts val="1200"/>
              </a:spcBef>
              <a:spcAft>
                <a:spcPts val="0"/>
              </a:spcAft>
              <a:buSzPct val="100000"/>
              <a:buChar char="●"/>
            </a:pPr>
            <a:r>
              <a:rPr lang="en"/>
              <a:t>Simulated battery doesn’t lose voltage like a real battery does</a:t>
            </a:r>
            <a:endParaRPr/>
          </a:p>
          <a:p>
            <a:pPr indent="-304958" lvl="0" marL="457200" rtl="0" algn="l">
              <a:spcBef>
                <a:spcPts val="0"/>
              </a:spcBef>
              <a:spcAft>
                <a:spcPts val="0"/>
              </a:spcAft>
              <a:buSzPct val="100000"/>
              <a:buChar char="●"/>
            </a:pPr>
            <a:r>
              <a:rPr lang="en"/>
              <a:t>Datasets that we trained the eRNN on don’t work well for a simulation</a:t>
            </a:r>
            <a:endParaRPr/>
          </a:p>
          <a:p>
            <a:pPr indent="-304958" lvl="0" marL="457200" rtl="0" algn="l">
              <a:spcBef>
                <a:spcPts val="0"/>
              </a:spcBef>
              <a:spcAft>
                <a:spcPts val="0"/>
              </a:spcAft>
              <a:buSzPct val="100000"/>
              <a:buChar char="●"/>
            </a:pPr>
            <a:r>
              <a:rPr lang="en"/>
              <a:t>Issues with distance-based calculation</a:t>
            </a:r>
            <a:endParaRPr/>
          </a:p>
          <a:p>
            <a:pPr indent="0" lvl="0" marL="0" rtl="0" algn="l">
              <a:spcBef>
                <a:spcPts val="1200"/>
              </a:spcBef>
              <a:spcAft>
                <a:spcPts val="0"/>
              </a:spcAft>
              <a:buNone/>
            </a:pPr>
            <a:r>
              <a:rPr b="1" lang="en"/>
              <a:t>Possible Solutions</a:t>
            </a:r>
            <a:endParaRPr b="1"/>
          </a:p>
          <a:p>
            <a:pPr indent="-304958" lvl="0" marL="457200" rtl="0" algn="l">
              <a:spcBef>
                <a:spcPts val="1200"/>
              </a:spcBef>
              <a:spcAft>
                <a:spcPts val="0"/>
              </a:spcAft>
              <a:buSzPct val="100000"/>
              <a:buChar char="●"/>
            </a:pPr>
            <a:r>
              <a:rPr lang="en"/>
              <a:t>Finding a new dataset or modifying existin</a:t>
            </a:r>
            <a:r>
              <a:rPr lang="en"/>
              <a:t>g datasets</a:t>
            </a:r>
            <a:endParaRPr/>
          </a:p>
          <a:p>
            <a:pPr indent="-304958" lvl="0" marL="457200" rtl="0" algn="l">
              <a:spcBef>
                <a:spcPts val="0"/>
              </a:spcBef>
              <a:spcAft>
                <a:spcPts val="0"/>
              </a:spcAft>
              <a:buSzPct val="100000"/>
              <a:buChar char="●"/>
            </a:pPr>
            <a:r>
              <a:rPr lang="en"/>
              <a:t>Using a different drone simulator that accurately projects voltage and battery</a:t>
            </a:r>
            <a:endParaRPr/>
          </a:p>
          <a:p>
            <a:pPr indent="0" lvl="0" marL="0" rtl="0" algn="l">
              <a:spcBef>
                <a:spcPts val="1200"/>
              </a:spcBef>
              <a:spcAft>
                <a:spcPts val="12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pic>
        <p:nvPicPr>
          <p:cNvPr id="195" name="Google Shape;195;p31" title="setup for khazikstan.mp4">
            <a:hlinkClick r:id="rId3"/>
          </p:cNvPr>
          <p:cNvPicPr preferRelativeResize="0"/>
          <p:nvPr/>
        </p:nvPicPr>
        <p:blipFill>
          <a:blip r:embed="rId4">
            <a:alphaModFix/>
          </a:blip>
          <a:stretch>
            <a:fillRect/>
          </a:stretch>
        </p:blipFill>
        <p:spPr>
          <a:xfrm>
            <a:off x="1380100" y="177825"/>
            <a:ext cx="6383800" cy="4787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5"/>
                                        </p:tgtEl>
                                        <p:attrNameLst>
                                          <p:attrName>style.visibility</p:attrName>
                                        </p:attrNameLst>
                                      </p:cBhvr>
                                      <p:to>
                                        <p:strVal val="visible"/>
                                      </p:to>
                                    </p:set>
                                    <p:animEffect filter="fade" transition="in">
                                      <p:cBhvr>
                                        <p:cTn dur="1000"/>
                                        <p:tgtEl>
                                          <p:spTgt spid="1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Outline</a:t>
            </a:r>
            <a:endParaRPr/>
          </a:p>
        </p:txBody>
      </p:sp>
      <p:sp>
        <p:nvSpPr>
          <p:cNvPr id="93" name="Google Shape;93;p14"/>
          <p:cNvSpPr txBox="1"/>
          <p:nvPr>
            <p:ph idx="1" type="body"/>
          </p:nvPr>
        </p:nvSpPr>
        <p:spPr>
          <a:xfrm>
            <a:off x="729450" y="2078875"/>
            <a:ext cx="3842400" cy="2261100"/>
          </a:xfrm>
          <a:prstGeom prst="rect">
            <a:avLst/>
          </a:prstGeom>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SzPts val="1300"/>
              <a:buChar char="●"/>
            </a:pPr>
            <a:r>
              <a:rPr lang="en"/>
              <a:t>Problem Statement</a:t>
            </a:r>
            <a:endParaRPr/>
          </a:p>
          <a:p>
            <a:pPr indent="-311150" lvl="0" marL="457200" rtl="0" algn="l">
              <a:lnSpc>
                <a:spcPct val="100000"/>
              </a:lnSpc>
              <a:spcBef>
                <a:spcPts val="0"/>
              </a:spcBef>
              <a:spcAft>
                <a:spcPts val="0"/>
              </a:spcAft>
              <a:buSzPts val="1300"/>
              <a:buChar char="●"/>
            </a:pPr>
            <a:r>
              <a:rPr lang="en"/>
              <a:t>Updates from last semester</a:t>
            </a:r>
            <a:endParaRPr/>
          </a:p>
          <a:p>
            <a:pPr indent="-311150" lvl="0" marL="457200" rtl="0" algn="l">
              <a:lnSpc>
                <a:spcPct val="100000"/>
              </a:lnSpc>
              <a:spcBef>
                <a:spcPts val="0"/>
              </a:spcBef>
              <a:spcAft>
                <a:spcPts val="0"/>
              </a:spcAft>
              <a:buSzPts val="1300"/>
              <a:buChar char="●"/>
            </a:pPr>
            <a:r>
              <a:rPr lang="en"/>
              <a:t>High Level Architectural Overview</a:t>
            </a:r>
            <a:endParaRPr/>
          </a:p>
          <a:p>
            <a:pPr indent="-311150" lvl="0" marL="457200" rtl="0" algn="l">
              <a:lnSpc>
                <a:spcPct val="100000"/>
              </a:lnSpc>
              <a:spcBef>
                <a:spcPts val="0"/>
              </a:spcBef>
              <a:spcAft>
                <a:spcPts val="0"/>
              </a:spcAft>
              <a:buSzPts val="1300"/>
              <a:buChar char="●"/>
            </a:pPr>
            <a:r>
              <a:rPr lang="en"/>
              <a:t>Highlight: ROS</a:t>
            </a:r>
            <a:endParaRPr/>
          </a:p>
          <a:p>
            <a:pPr indent="-311150" lvl="0" marL="457200" rtl="0" algn="l">
              <a:lnSpc>
                <a:spcPct val="100000"/>
              </a:lnSpc>
              <a:spcBef>
                <a:spcPts val="0"/>
              </a:spcBef>
              <a:spcAft>
                <a:spcPts val="0"/>
              </a:spcAft>
              <a:buSzPts val="1300"/>
              <a:buChar char="●"/>
            </a:pPr>
            <a:r>
              <a:rPr lang="en"/>
              <a:t>Highlight: EXACT</a:t>
            </a:r>
            <a:endParaRPr/>
          </a:p>
          <a:p>
            <a:pPr indent="-311150" lvl="0" marL="457200" rtl="0" algn="l">
              <a:lnSpc>
                <a:spcPct val="100000"/>
              </a:lnSpc>
              <a:spcBef>
                <a:spcPts val="0"/>
              </a:spcBef>
              <a:spcAft>
                <a:spcPts val="0"/>
              </a:spcAft>
              <a:buSzPts val="1300"/>
              <a:buChar char="●"/>
            </a:pPr>
            <a:r>
              <a:rPr lang="en"/>
              <a:t>Difficulties</a:t>
            </a:r>
            <a:endParaRPr/>
          </a:p>
          <a:p>
            <a:pPr indent="-311150" lvl="0" marL="457200" rtl="0" algn="l">
              <a:lnSpc>
                <a:spcPct val="100000"/>
              </a:lnSpc>
              <a:spcBef>
                <a:spcPts val="0"/>
              </a:spcBef>
              <a:spcAft>
                <a:spcPts val="0"/>
              </a:spcAft>
              <a:buSzPts val="1300"/>
              <a:buChar char="●"/>
            </a:pPr>
            <a:r>
              <a:rPr lang="en"/>
              <a:t>What We Delivered</a:t>
            </a:r>
            <a:endParaRPr/>
          </a:p>
          <a:p>
            <a:pPr indent="-311150" lvl="0" marL="457200" rtl="0" algn="l">
              <a:lnSpc>
                <a:spcPct val="100000"/>
              </a:lnSpc>
              <a:spcBef>
                <a:spcPts val="0"/>
              </a:spcBef>
              <a:spcAft>
                <a:spcPts val="0"/>
              </a:spcAft>
              <a:buSzPts val="1300"/>
              <a:buChar char="●"/>
            </a:pPr>
            <a:r>
              <a:rPr lang="en"/>
              <a:t>What We Failed to Deliver</a:t>
            </a:r>
            <a:endParaRPr/>
          </a:p>
          <a:p>
            <a:pPr indent="-311150" lvl="0" marL="457200" rtl="0" algn="l">
              <a:lnSpc>
                <a:spcPct val="100000"/>
              </a:lnSpc>
              <a:spcBef>
                <a:spcPts val="0"/>
              </a:spcBef>
              <a:spcAft>
                <a:spcPts val="0"/>
              </a:spcAft>
              <a:buSzPts val="1300"/>
              <a:buChar char="●"/>
            </a:pPr>
            <a:r>
              <a:rPr lang="en"/>
              <a:t>Tradeoffs in System Design</a:t>
            </a:r>
            <a:endParaRPr/>
          </a:p>
          <a:p>
            <a:pPr indent="-311150" lvl="0" marL="457200" rtl="0" algn="l">
              <a:lnSpc>
                <a:spcPct val="100000"/>
              </a:lnSpc>
              <a:spcBef>
                <a:spcPts val="0"/>
              </a:spcBef>
              <a:spcAft>
                <a:spcPts val="0"/>
              </a:spcAft>
              <a:buSzPts val="1300"/>
              <a:buChar char="●"/>
            </a:pPr>
            <a:r>
              <a:rPr lang="en"/>
              <a:t>Final Notes</a:t>
            </a:r>
            <a:endParaRPr/>
          </a:p>
          <a:p>
            <a:pPr indent="0" lvl="0" marL="0" rtl="0" algn="l">
              <a:lnSpc>
                <a:spcPct val="100000"/>
              </a:lnSpc>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pic>
        <p:nvPicPr>
          <p:cNvPr id="200" name="Google Shape;200;p32" title="khazikstan.mp4">
            <a:hlinkClick r:id="rId3"/>
          </p:cNvPr>
          <p:cNvPicPr preferRelativeResize="0"/>
          <p:nvPr/>
        </p:nvPicPr>
        <p:blipFill>
          <a:blip r:embed="rId4">
            <a:alphaModFix/>
          </a:blip>
          <a:stretch>
            <a:fillRect/>
          </a:stretch>
        </p:blipFill>
        <p:spPr>
          <a:xfrm>
            <a:off x="1730175" y="440388"/>
            <a:ext cx="5683650" cy="42627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Time-Delayed &amp; Uncertain Tasks</a:t>
            </a:r>
            <a:endParaRPr/>
          </a:p>
        </p:txBody>
      </p:sp>
      <p:sp>
        <p:nvSpPr>
          <p:cNvPr id="206" name="Google Shape;206;p3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Issues</a:t>
            </a:r>
            <a:endParaRPr/>
          </a:p>
          <a:p>
            <a:pPr indent="-311150" lvl="0" marL="457200" rtl="0" algn="l">
              <a:spcBef>
                <a:spcPts val="1200"/>
              </a:spcBef>
              <a:spcAft>
                <a:spcPts val="0"/>
              </a:spcAft>
              <a:buSzPts val="1300"/>
              <a:buChar char="●"/>
            </a:pPr>
            <a:r>
              <a:rPr lang="en"/>
              <a:t>Have a working concept of time delayed tasks</a:t>
            </a:r>
            <a:endParaRPr/>
          </a:p>
          <a:p>
            <a:pPr indent="-311150" lvl="0" marL="457200" rtl="0" algn="l">
              <a:spcBef>
                <a:spcPts val="0"/>
              </a:spcBef>
              <a:spcAft>
                <a:spcPts val="0"/>
              </a:spcAft>
              <a:buSzPts val="1300"/>
              <a:buChar char="●"/>
            </a:pPr>
            <a:r>
              <a:rPr lang="en"/>
              <a:t>After the refactor we didn’t get the system in a state to use and react to these</a:t>
            </a:r>
            <a:endParaRPr/>
          </a:p>
          <a:p>
            <a:pPr indent="-311150" lvl="0" marL="457200" rtl="0" algn="l">
              <a:spcBef>
                <a:spcPts val="0"/>
              </a:spcBef>
              <a:spcAft>
                <a:spcPts val="0"/>
              </a:spcAft>
              <a:buSzPts val="1300"/>
              <a:buChar char="●"/>
            </a:pPr>
            <a:r>
              <a:rPr lang="en"/>
              <a:t>Theoretically possible, but never tested</a:t>
            </a:r>
            <a:endParaRPr/>
          </a:p>
          <a:p>
            <a:pPr indent="0" lvl="0" marL="0" rtl="0" algn="l">
              <a:spcBef>
                <a:spcPts val="1200"/>
              </a:spcBef>
              <a:spcAft>
                <a:spcPts val="0"/>
              </a:spcAft>
              <a:buNone/>
            </a:pPr>
            <a:r>
              <a:rPr b="1" lang="en"/>
              <a:t>Possible Solutions</a:t>
            </a:r>
            <a:endParaRPr b="1"/>
          </a:p>
          <a:p>
            <a:pPr indent="-311150" lvl="0" marL="457200" rtl="0" algn="l">
              <a:spcBef>
                <a:spcPts val="1200"/>
              </a:spcBef>
              <a:spcAft>
                <a:spcPts val="0"/>
              </a:spcAft>
              <a:buSzPts val="1300"/>
              <a:buChar char="●"/>
            </a:pPr>
            <a:r>
              <a:rPr lang="en"/>
              <a:t> Continue implementing the algorithm and retrain the neural network to account for these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Geofences</a:t>
            </a:r>
            <a:endParaRPr/>
          </a:p>
        </p:txBody>
      </p:sp>
      <p:sp>
        <p:nvSpPr>
          <p:cNvPr id="212" name="Google Shape;212;p3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Issues</a:t>
            </a:r>
            <a:endParaRPr b="1"/>
          </a:p>
          <a:p>
            <a:pPr indent="-311150" lvl="0" marL="457200" rtl="0" algn="l">
              <a:spcBef>
                <a:spcPts val="1200"/>
              </a:spcBef>
              <a:spcAft>
                <a:spcPts val="0"/>
              </a:spcAft>
              <a:buSzPts val="1300"/>
              <a:buChar char="●"/>
            </a:pPr>
            <a:r>
              <a:rPr lang="en"/>
              <a:t>Mission Planner’s fence component not rigorous enough to suit project needs</a:t>
            </a:r>
            <a:endParaRPr/>
          </a:p>
          <a:p>
            <a:pPr indent="-298450" lvl="1" marL="914400" rtl="0" algn="l">
              <a:spcBef>
                <a:spcPts val="0"/>
              </a:spcBef>
              <a:spcAft>
                <a:spcPts val="0"/>
              </a:spcAft>
              <a:buSzPts val="1100"/>
              <a:buChar char="○"/>
            </a:pPr>
            <a:r>
              <a:rPr lang="en"/>
              <a:t>No functionality for varying rewards, or penalties</a:t>
            </a:r>
            <a:endParaRPr/>
          </a:p>
          <a:p>
            <a:pPr indent="-298450" lvl="1" marL="914400" rtl="0" algn="l">
              <a:spcBef>
                <a:spcPts val="0"/>
              </a:spcBef>
              <a:spcAft>
                <a:spcPts val="0"/>
              </a:spcAft>
              <a:buSzPts val="1100"/>
              <a:buChar char="○"/>
            </a:pPr>
            <a:r>
              <a:rPr lang="en"/>
              <a:t>No functionality for multiple overlapping geofences</a:t>
            </a:r>
            <a:endParaRPr/>
          </a:p>
          <a:p>
            <a:pPr indent="-311150" lvl="0" marL="457200" rtl="0" algn="l">
              <a:spcBef>
                <a:spcPts val="0"/>
              </a:spcBef>
              <a:spcAft>
                <a:spcPts val="0"/>
              </a:spcAft>
              <a:buSzPts val="1300"/>
              <a:buChar char="●"/>
            </a:pPr>
            <a:r>
              <a:rPr lang="en"/>
              <a:t>Implementation of internal fence component fell out of scope</a:t>
            </a:r>
            <a:endParaRPr/>
          </a:p>
          <a:p>
            <a:pPr indent="0" lvl="0" marL="0" rtl="0" algn="l">
              <a:spcBef>
                <a:spcPts val="1200"/>
              </a:spcBef>
              <a:spcAft>
                <a:spcPts val="0"/>
              </a:spcAft>
              <a:buNone/>
            </a:pPr>
            <a:r>
              <a:rPr b="1" lang="en"/>
              <a:t>Possible Solutions</a:t>
            </a:r>
            <a:endParaRPr b="1"/>
          </a:p>
          <a:p>
            <a:pPr indent="-311150" lvl="0" marL="457200" rtl="0" algn="l">
              <a:spcBef>
                <a:spcPts val="1200"/>
              </a:spcBef>
              <a:spcAft>
                <a:spcPts val="0"/>
              </a:spcAft>
              <a:buSzPts val="1300"/>
              <a:buChar char="●"/>
            </a:pPr>
            <a:r>
              <a:rPr lang="en"/>
              <a:t>Constructing a dedicated ROS node for geofence mapping and evaluation</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Recap: </a:t>
            </a:r>
            <a:r>
              <a:rPr lang="en"/>
              <a:t>Tradeoffs</a:t>
            </a:r>
            <a:r>
              <a:rPr lang="en"/>
              <a:t> in System Design</a:t>
            </a:r>
            <a:endParaRPr/>
          </a:p>
        </p:txBody>
      </p:sp>
      <p:sp>
        <p:nvSpPr>
          <p:cNvPr id="218" name="Google Shape;218;p3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fontScale="92500" lnSpcReduction="20000"/>
          </a:bodyPr>
          <a:lstStyle/>
          <a:p>
            <a:pPr indent="-304958" lvl="0" marL="457200" rtl="0" algn="l">
              <a:spcBef>
                <a:spcPts val="0"/>
              </a:spcBef>
              <a:spcAft>
                <a:spcPts val="0"/>
              </a:spcAft>
              <a:buSzPct val="100000"/>
              <a:buChar char="●"/>
            </a:pPr>
            <a:r>
              <a:rPr lang="en"/>
              <a:t>Moved to using ROS and away from having our code implemented directly into Ardupilot</a:t>
            </a:r>
            <a:endParaRPr/>
          </a:p>
          <a:p>
            <a:pPr indent="-293211" lvl="1" marL="914400" rtl="0" algn="l">
              <a:spcBef>
                <a:spcPts val="0"/>
              </a:spcBef>
              <a:spcAft>
                <a:spcPts val="0"/>
              </a:spcAft>
              <a:buSzPct val="100000"/>
              <a:buChar char="○"/>
            </a:pPr>
            <a:r>
              <a:rPr lang="en"/>
              <a:t>Avoids tampering</a:t>
            </a:r>
            <a:r>
              <a:rPr lang="en"/>
              <a:t> with</a:t>
            </a:r>
            <a:r>
              <a:rPr lang="en"/>
              <a:t> a large, complex and unfamiliar c++ codebase</a:t>
            </a:r>
            <a:endParaRPr/>
          </a:p>
          <a:p>
            <a:pPr indent="-293211" lvl="1" marL="914400" rtl="0" algn="l">
              <a:spcBef>
                <a:spcPts val="0"/>
              </a:spcBef>
              <a:spcAft>
                <a:spcPts val="0"/>
              </a:spcAft>
              <a:buSzPct val="100000"/>
              <a:buChar char="○"/>
            </a:pPr>
            <a:r>
              <a:rPr lang="en"/>
              <a:t>Had less direct control and had to get all of the information we needed through a library</a:t>
            </a:r>
            <a:br>
              <a:rPr lang="en"/>
            </a:br>
            <a:endParaRPr/>
          </a:p>
          <a:p>
            <a:pPr indent="-304958" lvl="0" marL="457200" rtl="0" algn="l">
              <a:spcBef>
                <a:spcPts val="0"/>
              </a:spcBef>
              <a:spcAft>
                <a:spcPts val="0"/>
              </a:spcAft>
              <a:buSzPct val="100000"/>
              <a:buChar char="●"/>
            </a:pPr>
            <a:r>
              <a:rPr lang="en"/>
              <a:t>Strategy </a:t>
            </a:r>
            <a:r>
              <a:rPr lang="en"/>
              <a:t>pattern</a:t>
            </a:r>
            <a:r>
              <a:rPr lang="en"/>
              <a:t> for utility functions</a:t>
            </a:r>
            <a:endParaRPr/>
          </a:p>
          <a:p>
            <a:pPr indent="-293211" lvl="1" marL="914400" rtl="0" algn="l">
              <a:spcBef>
                <a:spcPts val="0"/>
              </a:spcBef>
              <a:spcAft>
                <a:spcPts val="0"/>
              </a:spcAft>
              <a:buSzPct val="100000"/>
              <a:buChar char="○"/>
            </a:pPr>
            <a:r>
              <a:rPr lang="en"/>
              <a:t>Was more overhead and makes the code feel slightly more cumbersome</a:t>
            </a:r>
            <a:endParaRPr/>
          </a:p>
          <a:p>
            <a:pPr indent="-293211" lvl="1" marL="914400" rtl="0" algn="l">
              <a:spcBef>
                <a:spcPts val="0"/>
              </a:spcBef>
              <a:spcAft>
                <a:spcPts val="0"/>
              </a:spcAft>
              <a:buSzPct val="100000"/>
              <a:buChar char="○"/>
            </a:pPr>
            <a:r>
              <a:rPr lang="en"/>
              <a:t>Now very easy to switch out and use a different utility function</a:t>
            </a:r>
            <a:br>
              <a:rPr lang="en"/>
            </a:br>
            <a:endParaRPr/>
          </a:p>
          <a:p>
            <a:pPr indent="-304958" lvl="0" marL="457200" rtl="0" algn="l">
              <a:spcBef>
                <a:spcPts val="0"/>
              </a:spcBef>
              <a:spcAft>
                <a:spcPts val="0"/>
              </a:spcAft>
              <a:buSzPct val="100000"/>
              <a:buChar char="●"/>
            </a:pPr>
            <a:r>
              <a:rPr lang="en"/>
              <a:t>Operating System</a:t>
            </a:r>
            <a:endParaRPr/>
          </a:p>
          <a:p>
            <a:pPr indent="-293211" lvl="1" marL="914400" rtl="0" algn="l">
              <a:spcBef>
                <a:spcPts val="0"/>
              </a:spcBef>
              <a:spcAft>
                <a:spcPts val="0"/>
              </a:spcAft>
              <a:buSzPct val="100000"/>
              <a:buChar char="○"/>
            </a:pPr>
            <a:r>
              <a:rPr lang="en"/>
              <a:t>Mission planner is a windows tool</a:t>
            </a:r>
            <a:endParaRPr/>
          </a:p>
          <a:p>
            <a:pPr indent="-293211" lvl="1" marL="914400" rtl="0" algn="l">
              <a:spcBef>
                <a:spcPts val="0"/>
              </a:spcBef>
              <a:spcAft>
                <a:spcPts val="0"/>
              </a:spcAft>
              <a:buSzPct val="100000"/>
              <a:buChar char="○"/>
            </a:pPr>
            <a:r>
              <a:rPr lang="en"/>
              <a:t>All team member’s machines are windows</a:t>
            </a:r>
            <a:endParaRPr/>
          </a:p>
          <a:p>
            <a:pPr indent="-293211" lvl="1" marL="914400" rtl="0" algn="l">
              <a:spcBef>
                <a:spcPts val="0"/>
              </a:spcBef>
              <a:spcAft>
                <a:spcPts val="0"/>
              </a:spcAft>
              <a:buSzPct val="100000"/>
              <a:buChar char="○"/>
            </a:pPr>
            <a:r>
              <a:rPr lang="en"/>
              <a:t>Ardupilot and ROS are meant to be run on a unix system, </a:t>
            </a:r>
            <a:r>
              <a:rPr lang="en"/>
              <a:t>preferably</a:t>
            </a:r>
            <a:r>
              <a:rPr lang="en"/>
              <a:t> Ubuntu</a:t>
            </a:r>
            <a:endParaRPr/>
          </a:p>
          <a:p>
            <a:pPr indent="-293211" lvl="1" marL="914400" rtl="0" algn="l">
              <a:spcBef>
                <a:spcPts val="0"/>
              </a:spcBef>
              <a:spcAft>
                <a:spcPts val="0"/>
              </a:spcAft>
              <a:buSzPct val="100000"/>
              <a:buChar char="○"/>
            </a:pPr>
            <a:r>
              <a:rPr lang="en"/>
              <a:t>WSL to use both windows and linux tools together</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Final Notes</a:t>
            </a:r>
            <a:endParaRPr/>
          </a:p>
        </p:txBody>
      </p:sp>
      <p:sp>
        <p:nvSpPr>
          <p:cNvPr id="224" name="Google Shape;224;p3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While not a complete success, the project lays good groundwork</a:t>
            </a:r>
            <a:br>
              <a:rPr lang="en"/>
            </a:br>
            <a:endParaRPr/>
          </a:p>
          <a:p>
            <a:pPr indent="-311150" lvl="0" marL="457200" rtl="0" algn="l">
              <a:spcBef>
                <a:spcPts val="0"/>
              </a:spcBef>
              <a:spcAft>
                <a:spcPts val="0"/>
              </a:spcAft>
              <a:buSzPts val="1300"/>
              <a:buChar char="●"/>
            </a:pPr>
            <a:r>
              <a:rPr lang="en"/>
              <a:t>W</a:t>
            </a:r>
            <a:r>
              <a:rPr lang="en"/>
              <a:t>e have not solved the problem, we have built the tool to solve the problem</a:t>
            </a:r>
            <a:br>
              <a:rPr lang="en"/>
            </a:br>
            <a:endParaRPr/>
          </a:p>
          <a:p>
            <a:pPr indent="-311150" lvl="0" marL="457200" rtl="0" algn="l">
              <a:spcBef>
                <a:spcPts val="0"/>
              </a:spcBef>
              <a:spcAft>
                <a:spcPts val="0"/>
              </a:spcAft>
              <a:buSzPts val="1300"/>
              <a:buChar char="●"/>
            </a:pPr>
            <a:r>
              <a:rPr lang="en"/>
              <a:t>The tool that we built is robust and versatile, and can be used effectively for further research</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0" lang="en" sz="2400"/>
              <a:t>Design and implement a system that utilizes an existing evolutionary recurrent neural network (eRNN) to make in flight decisions with the ability to account for unknown variability.</a:t>
            </a:r>
            <a:endParaRPr b="0" sz="2400"/>
          </a:p>
          <a:p>
            <a:pPr indent="0" lvl="0" marL="0" rtl="0" algn="l">
              <a:spcBef>
                <a:spcPts val="1200"/>
              </a:spcBef>
              <a:spcAft>
                <a:spcPts val="0"/>
              </a:spcAft>
              <a:buNone/>
            </a:pPr>
            <a:r>
              <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Updates</a:t>
            </a:r>
            <a:r>
              <a:rPr lang="en"/>
              <a:t> from last semester</a:t>
            </a:r>
            <a:endParaRPr/>
          </a:p>
        </p:txBody>
      </p:sp>
      <p:sp>
        <p:nvSpPr>
          <p:cNvPr id="104" name="Google Shape;104;p16"/>
          <p:cNvSpPr txBox="1"/>
          <p:nvPr>
            <p:ph idx="1" type="body"/>
          </p:nvPr>
        </p:nvSpPr>
        <p:spPr>
          <a:xfrm>
            <a:off x="729450" y="20705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Refactored system and new technologies!</a:t>
            </a:r>
            <a:endParaRPr/>
          </a:p>
          <a:p>
            <a:pPr indent="-298450" lvl="1" marL="914400" rtl="0" algn="l">
              <a:spcBef>
                <a:spcPts val="0"/>
              </a:spcBef>
              <a:spcAft>
                <a:spcPts val="0"/>
              </a:spcAft>
              <a:buSzPts val="1100"/>
              <a:buChar char="○"/>
            </a:pPr>
            <a:r>
              <a:rPr lang="en"/>
              <a:t>Companion Computer ROS</a:t>
            </a:r>
            <a:endParaRPr/>
          </a:p>
          <a:p>
            <a:pPr indent="-298450" lvl="1" marL="914400" rtl="0" algn="l">
              <a:spcBef>
                <a:spcPts val="0"/>
              </a:spcBef>
              <a:spcAft>
                <a:spcPts val="0"/>
              </a:spcAft>
              <a:buSzPts val="1100"/>
              <a:buChar char="○"/>
            </a:pPr>
            <a:r>
              <a:rPr lang="en"/>
              <a:t>EXACT eRNN</a:t>
            </a:r>
            <a:endParaRPr/>
          </a:p>
          <a:p>
            <a:pPr indent="-311150" lvl="0" marL="457200" rtl="0" algn="l">
              <a:spcBef>
                <a:spcPts val="0"/>
              </a:spcBef>
              <a:spcAft>
                <a:spcPts val="0"/>
              </a:spcAft>
              <a:buSzPts val="1300"/>
              <a:buChar char="●"/>
            </a:pPr>
            <a:r>
              <a:rPr lang="en"/>
              <a:t>Docker Containerization</a:t>
            </a:r>
            <a:endParaRPr/>
          </a:p>
          <a:p>
            <a:pPr indent="-298450" lvl="1" marL="914400" rtl="0" algn="l">
              <a:spcBef>
                <a:spcPts val="0"/>
              </a:spcBef>
              <a:spcAft>
                <a:spcPts val="0"/>
              </a:spcAft>
              <a:buSzPts val="1100"/>
              <a:buChar char="○"/>
            </a:pPr>
            <a:r>
              <a:rPr lang="en"/>
              <a:t>Configuration issues in system setup were common</a:t>
            </a:r>
            <a:r>
              <a:rPr lang="en"/>
              <a:t> and problematic</a:t>
            </a:r>
            <a:endParaRPr/>
          </a:p>
          <a:p>
            <a:pPr indent="-298450" lvl="1" marL="914400" rtl="0" algn="l">
              <a:spcBef>
                <a:spcPts val="0"/>
              </a:spcBef>
              <a:spcAft>
                <a:spcPts val="0"/>
              </a:spcAft>
              <a:buClr>
                <a:srgbClr val="595959"/>
              </a:buClr>
              <a:buSzPts val="1100"/>
              <a:buChar char="○"/>
            </a:pPr>
            <a:r>
              <a:rPr lang="en">
                <a:solidFill>
                  <a:srgbClr val="595959"/>
                </a:solidFill>
              </a:rPr>
              <a:t>Migrating to docker image added much-needed stability</a:t>
            </a:r>
            <a:endParaRPr>
              <a:solidFill>
                <a:srgbClr val="595959"/>
              </a:solidFill>
            </a:endParaRPr>
          </a:p>
          <a:p>
            <a:pPr indent="-311150" lvl="0" marL="457200" rtl="0" algn="l">
              <a:spcBef>
                <a:spcPts val="0"/>
              </a:spcBef>
              <a:spcAft>
                <a:spcPts val="0"/>
              </a:spcAft>
              <a:buClr>
                <a:srgbClr val="595959"/>
              </a:buClr>
              <a:buSzPts val="1300"/>
              <a:buChar char="●"/>
            </a:pPr>
            <a:r>
              <a:rPr lang="en">
                <a:solidFill>
                  <a:srgbClr val="595959"/>
                </a:solidFill>
              </a:rPr>
              <a:t>Windows Subsystem for Linux</a:t>
            </a:r>
            <a:endParaRPr>
              <a:solidFill>
                <a:srgbClr val="595959"/>
              </a:solidFill>
            </a:endParaRPr>
          </a:p>
          <a:p>
            <a:pPr indent="-298450" lvl="1" marL="914400" rtl="0" algn="l">
              <a:spcBef>
                <a:spcPts val="0"/>
              </a:spcBef>
              <a:spcAft>
                <a:spcPts val="0"/>
              </a:spcAft>
              <a:buClr>
                <a:srgbClr val="595959"/>
              </a:buClr>
              <a:buSzPts val="1100"/>
              <a:buChar char="○"/>
            </a:pPr>
            <a:r>
              <a:rPr lang="en">
                <a:solidFill>
                  <a:srgbClr val="595959"/>
                </a:solidFill>
              </a:rPr>
              <a:t>ROS configured for Ubuntu; Mission Planner configured for Windows</a:t>
            </a:r>
            <a:endParaRPr>
              <a:solidFill>
                <a:srgbClr val="595959"/>
              </a:solidFill>
            </a:endParaRPr>
          </a:p>
          <a:p>
            <a:pPr indent="-298450" lvl="1" marL="914400" rtl="0" algn="l">
              <a:spcBef>
                <a:spcPts val="0"/>
              </a:spcBef>
              <a:spcAft>
                <a:spcPts val="0"/>
              </a:spcAft>
              <a:buClr>
                <a:srgbClr val="595959"/>
              </a:buClr>
              <a:buSzPts val="1100"/>
              <a:buChar char="○"/>
            </a:pPr>
            <a:r>
              <a:rPr lang="en">
                <a:solidFill>
                  <a:srgbClr val="595959"/>
                </a:solidFill>
              </a:rPr>
              <a:t>WSL 2.0 for Ubuntu 18.04</a:t>
            </a:r>
            <a:r>
              <a:rPr lang="en">
                <a:solidFill>
                  <a:srgbClr val="595959"/>
                </a:solidFill>
              </a:rPr>
              <a:t> allows both programs to run and interact</a:t>
            </a:r>
            <a:endParaRPr>
              <a:solidFill>
                <a:srgbClr val="595959"/>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High Level Architectural Overview</a:t>
            </a:r>
            <a:endParaRPr/>
          </a:p>
        </p:txBody>
      </p:sp>
      <p:sp>
        <p:nvSpPr>
          <p:cNvPr id="110" name="Google Shape;110;p17"/>
          <p:cNvSpPr txBox="1"/>
          <p:nvPr>
            <p:ph idx="1" type="body"/>
          </p:nvPr>
        </p:nvSpPr>
        <p:spPr>
          <a:xfrm>
            <a:off x="752600" y="1853850"/>
            <a:ext cx="7688700" cy="2925300"/>
          </a:xfrm>
          <a:prstGeom prst="rect">
            <a:avLst/>
          </a:prstGeom>
        </p:spPr>
        <p:txBody>
          <a:bodyPr anchorCtr="0" anchor="t" bIns="91425" lIns="91425" spcFirstLastPara="1" rIns="91425" wrap="square" tIns="91425">
            <a:normAutofit lnSpcReduction="20000"/>
          </a:bodyPr>
          <a:lstStyle/>
          <a:p>
            <a:pPr indent="-311150" lvl="0" marL="457200" rtl="0" algn="l">
              <a:lnSpc>
                <a:spcPct val="100000"/>
              </a:lnSpc>
              <a:spcBef>
                <a:spcPts val="0"/>
              </a:spcBef>
              <a:spcAft>
                <a:spcPts val="0"/>
              </a:spcAft>
              <a:buClr>
                <a:srgbClr val="28423F"/>
              </a:buClr>
              <a:buSzPts val="1300"/>
              <a:buChar char="●"/>
            </a:pPr>
            <a:r>
              <a:rPr b="1" lang="en">
                <a:solidFill>
                  <a:srgbClr val="28423F"/>
                </a:solidFill>
              </a:rPr>
              <a:t>Mission Planner</a:t>
            </a:r>
            <a:endParaRPr b="1">
              <a:solidFill>
                <a:srgbClr val="28423F"/>
              </a:solidFill>
            </a:endParaRPr>
          </a:p>
          <a:p>
            <a:pPr indent="-311150" lvl="1" marL="914400" rtl="0" algn="l">
              <a:lnSpc>
                <a:spcPct val="100000"/>
              </a:lnSpc>
              <a:spcBef>
                <a:spcPts val="0"/>
              </a:spcBef>
              <a:spcAft>
                <a:spcPts val="0"/>
              </a:spcAft>
              <a:buClr>
                <a:srgbClr val="28423F"/>
              </a:buClr>
              <a:buSzPts val="1300"/>
              <a:buChar char="○"/>
            </a:pPr>
            <a:r>
              <a:rPr lang="en" sz="1300">
                <a:solidFill>
                  <a:srgbClr val="28423F"/>
                </a:solidFill>
              </a:rPr>
              <a:t>Front end of the system</a:t>
            </a:r>
            <a:endParaRPr sz="1300">
              <a:solidFill>
                <a:srgbClr val="28423F"/>
              </a:solidFill>
            </a:endParaRPr>
          </a:p>
          <a:p>
            <a:pPr indent="-311150" lvl="1" marL="914400" rtl="0" algn="l">
              <a:lnSpc>
                <a:spcPct val="100000"/>
              </a:lnSpc>
              <a:spcBef>
                <a:spcPts val="0"/>
              </a:spcBef>
              <a:spcAft>
                <a:spcPts val="0"/>
              </a:spcAft>
              <a:buClr>
                <a:srgbClr val="28423F"/>
              </a:buClr>
              <a:buSzPts val="1300"/>
              <a:buChar char="○"/>
            </a:pPr>
            <a:r>
              <a:rPr lang="en" sz="1300">
                <a:solidFill>
                  <a:srgbClr val="28423F"/>
                </a:solidFill>
              </a:rPr>
              <a:t>Modular path planning tool</a:t>
            </a:r>
            <a:endParaRPr sz="1300">
              <a:solidFill>
                <a:srgbClr val="28423F"/>
              </a:solidFill>
            </a:endParaRPr>
          </a:p>
          <a:p>
            <a:pPr indent="-311150" lvl="1" marL="914400" rtl="0" algn="l">
              <a:lnSpc>
                <a:spcPct val="100000"/>
              </a:lnSpc>
              <a:spcBef>
                <a:spcPts val="0"/>
              </a:spcBef>
              <a:spcAft>
                <a:spcPts val="0"/>
              </a:spcAft>
              <a:buClr>
                <a:srgbClr val="28423F"/>
              </a:buClr>
              <a:buSzPts val="1300"/>
              <a:buChar char="○"/>
            </a:pPr>
            <a:r>
              <a:rPr lang="en" sz="1300">
                <a:solidFill>
                  <a:srgbClr val="28423F"/>
                </a:solidFill>
              </a:rPr>
              <a:t>Communicates directly with Ardupilot</a:t>
            </a:r>
            <a:endParaRPr sz="1300">
              <a:solidFill>
                <a:srgbClr val="28423F"/>
              </a:solidFill>
            </a:endParaRPr>
          </a:p>
          <a:p>
            <a:pPr indent="-311150" lvl="0" marL="457200" rtl="0" algn="l">
              <a:lnSpc>
                <a:spcPct val="100000"/>
              </a:lnSpc>
              <a:spcBef>
                <a:spcPts val="0"/>
              </a:spcBef>
              <a:spcAft>
                <a:spcPts val="0"/>
              </a:spcAft>
              <a:buClr>
                <a:srgbClr val="28423F"/>
              </a:buClr>
              <a:buSzPts val="1300"/>
              <a:buChar char="●"/>
            </a:pPr>
            <a:r>
              <a:rPr b="1" lang="en">
                <a:solidFill>
                  <a:srgbClr val="28423F"/>
                </a:solidFill>
              </a:rPr>
              <a:t>Ardupilot</a:t>
            </a:r>
            <a:endParaRPr b="1">
              <a:solidFill>
                <a:srgbClr val="28423F"/>
              </a:solidFill>
            </a:endParaRPr>
          </a:p>
          <a:p>
            <a:pPr indent="-311150" lvl="1" marL="914400" rtl="0" algn="l">
              <a:lnSpc>
                <a:spcPct val="100000"/>
              </a:lnSpc>
              <a:spcBef>
                <a:spcPts val="0"/>
              </a:spcBef>
              <a:spcAft>
                <a:spcPts val="0"/>
              </a:spcAft>
              <a:buClr>
                <a:srgbClr val="28423F"/>
              </a:buClr>
              <a:buSzPts val="1300"/>
              <a:buChar char="○"/>
            </a:pPr>
            <a:r>
              <a:rPr lang="en" sz="1300">
                <a:solidFill>
                  <a:srgbClr val="28423F"/>
                </a:solidFill>
              </a:rPr>
              <a:t>The middle layer of the system</a:t>
            </a:r>
            <a:endParaRPr b="1" sz="1300">
              <a:solidFill>
                <a:srgbClr val="28423F"/>
              </a:solidFill>
            </a:endParaRPr>
          </a:p>
          <a:p>
            <a:pPr indent="-311150" lvl="1" marL="914400" rtl="0" algn="l">
              <a:lnSpc>
                <a:spcPct val="100000"/>
              </a:lnSpc>
              <a:spcBef>
                <a:spcPts val="0"/>
              </a:spcBef>
              <a:spcAft>
                <a:spcPts val="0"/>
              </a:spcAft>
              <a:buClr>
                <a:srgbClr val="28423F"/>
              </a:buClr>
              <a:buSzPts val="1300"/>
              <a:buChar char="○"/>
            </a:pPr>
            <a:r>
              <a:rPr lang="en" sz="1300">
                <a:solidFill>
                  <a:srgbClr val="28423F"/>
                </a:solidFill>
              </a:rPr>
              <a:t>Simulation tool for the drone</a:t>
            </a:r>
            <a:endParaRPr sz="1300">
              <a:solidFill>
                <a:srgbClr val="28423F"/>
              </a:solidFill>
            </a:endParaRPr>
          </a:p>
          <a:p>
            <a:pPr indent="-311150" lvl="1" marL="914400" rtl="0" algn="l">
              <a:lnSpc>
                <a:spcPct val="100000"/>
              </a:lnSpc>
              <a:spcBef>
                <a:spcPts val="0"/>
              </a:spcBef>
              <a:spcAft>
                <a:spcPts val="0"/>
              </a:spcAft>
              <a:buClr>
                <a:srgbClr val="28423F"/>
              </a:buClr>
              <a:buSzPts val="1300"/>
              <a:buChar char="○"/>
            </a:pPr>
            <a:r>
              <a:rPr lang="en" sz="1300">
                <a:solidFill>
                  <a:srgbClr val="28423F"/>
                </a:solidFill>
              </a:rPr>
              <a:t>Some automated modes or manual modes, largely needs direction to function.</a:t>
            </a:r>
            <a:endParaRPr sz="1300">
              <a:solidFill>
                <a:srgbClr val="28423F"/>
              </a:solidFill>
            </a:endParaRPr>
          </a:p>
          <a:p>
            <a:pPr indent="-311150" lvl="1" marL="914400" rtl="0" algn="l">
              <a:lnSpc>
                <a:spcPct val="100000"/>
              </a:lnSpc>
              <a:spcBef>
                <a:spcPts val="0"/>
              </a:spcBef>
              <a:spcAft>
                <a:spcPts val="0"/>
              </a:spcAft>
              <a:buClr>
                <a:srgbClr val="28423F"/>
              </a:buClr>
              <a:buSzPts val="1300"/>
              <a:buChar char="○"/>
            </a:pPr>
            <a:r>
              <a:rPr lang="en" sz="1300">
                <a:solidFill>
                  <a:srgbClr val="28423F"/>
                </a:solidFill>
              </a:rPr>
              <a:t>Uses MavLink and MavRos to communicate with MP and ROS</a:t>
            </a:r>
            <a:endParaRPr sz="1300">
              <a:solidFill>
                <a:srgbClr val="28423F"/>
              </a:solidFill>
            </a:endParaRPr>
          </a:p>
          <a:p>
            <a:pPr indent="-311150" lvl="0" marL="457200" rtl="0" algn="l">
              <a:lnSpc>
                <a:spcPct val="100000"/>
              </a:lnSpc>
              <a:spcBef>
                <a:spcPts val="0"/>
              </a:spcBef>
              <a:spcAft>
                <a:spcPts val="0"/>
              </a:spcAft>
              <a:buClr>
                <a:srgbClr val="28423F"/>
              </a:buClr>
              <a:buSzPts val="1300"/>
              <a:buChar char="●"/>
            </a:pPr>
            <a:r>
              <a:rPr b="1" lang="en">
                <a:solidFill>
                  <a:srgbClr val="28423F"/>
                </a:solidFill>
              </a:rPr>
              <a:t>ROS</a:t>
            </a:r>
            <a:endParaRPr>
              <a:solidFill>
                <a:srgbClr val="28423F"/>
              </a:solidFill>
            </a:endParaRPr>
          </a:p>
          <a:p>
            <a:pPr indent="-311150" lvl="1" marL="914400" rtl="0" algn="l">
              <a:lnSpc>
                <a:spcPct val="100000"/>
              </a:lnSpc>
              <a:spcBef>
                <a:spcPts val="0"/>
              </a:spcBef>
              <a:spcAft>
                <a:spcPts val="0"/>
              </a:spcAft>
              <a:buClr>
                <a:srgbClr val="28423F"/>
              </a:buClr>
              <a:buSzPts val="1300"/>
              <a:buChar char="○"/>
            </a:pPr>
            <a:r>
              <a:rPr lang="en" sz="1300">
                <a:solidFill>
                  <a:srgbClr val="28423F"/>
                </a:solidFill>
              </a:rPr>
              <a:t>Node based system with subscribers and publishers</a:t>
            </a:r>
            <a:endParaRPr sz="1300">
              <a:solidFill>
                <a:srgbClr val="28423F"/>
              </a:solidFill>
            </a:endParaRPr>
          </a:p>
          <a:p>
            <a:pPr indent="-311150" lvl="1" marL="914400" rtl="0" algn="l">
              <a:lnSpc>
                <a:spcPct val="100000"/>
              </a:lnSpc>
              <a:spcBef>
                <a:spcPts val="0"/>
              </a:spcBef>
              <a:spcAft>
                <a:spcPts val="0"/>
              </a:spcAft>
              <a:buClr>
                <a:srgbClr val="28423F"/>
              </a:buClr>
              <a:buSzPts val="1300"/>
              <a:buChar char="○"/>
            </a:pPr>
            <a:r>
              <a:rPr lang="en" sz="1300">
                <a:solidFill>
                  <a:srgbClr val="28423F"/>
                </a:solidFill>
              </a:rPr>
              <a:t>Services, similar to </a:t>
            </a:r>
            <a:r>
              <a:rPr lang="en" sz="1300">
                <a:solidFill>
                  <a:srgbClr val="28423F"/>
                </a:solidFill>
              </a:rPr>
              <a:t>RESTful API </a:t>
            </a:r>
            <a:r>
              <a:rPr lang="en" sz="1300">
                <a:solidFill>
                  <a:srgbClr val="28423F"/>
                </a:solidFill>
              </a:rPr>
              <a:t>(Request/Response)</a:t>
            </a:r>
            <a:endParaRPr sz="1300">
              <a:solidFill>
                <a:srgbClr val="28423F"/>
              </a:solidFill>
            </a:endParaRPr>
          </a:p>
          <a:p>
            <a:pPr indent="-311150" lvl="1" marL="914400" rtl="0" algn="l">
              <a:lnSpc>
                <a:spcPct val="100000"/>
              </a:lnSpc>
              <a:spcBef>
                <a:spcPts val="0"/>
              </a:spcBef>
              <a:spcAft>
                <a:spcPts val="0"/>
              </a:spcAft>
              <a:buClr>
                <a:srgbClr val="28423F"/>
              </a:buClr>
              <a:buSzPts val="1300"/>
              <a:buChar char="○"/>
            </a:pPr>
            <a:r>
              <a:rPr lang="en" sz="1300">
                <a:solidFill>
                  <a:srgbClr val="28423F"/>
                </a:solidFill>
              </a:rPr>
              <a:t>This is the business logic, the low level of the system </a:t>
            </a:r>
            <a:r>
              <a:rPr lang="en" sz="1300">
                <a:solidFill>
                  <a:srgbClr val="28423F"/>
                </a:solidFill>
              </a:rPr>
              <a:t>that</a:t>
            </a:r>
            <a:endParaRPr sz="1300">
              <a:solidFill>
                <a:srgbClr val="28423F"/>
              </a:solidFill>
            </a:endParaRPr>
          </a:p>
          <a:p>
            <a:pPr indent="0" lvl="0" marL="914400" rtl="0" algn="l">
              <a:lnSpc>
                <a:spcPct val="100000"/>
              </a:lnSpc>
              <a:spcBef>
                <a:spcPts val="0"/>
              </a:spcBef>
              <a:spcAft>
                <a:spcPts val="0"/>
              </a:spcAft>
              <a:buNone/>
            </a:pPr>
            <a:r>
              <a:rPr lang="en" sz="1300">
                <a:solidFill>
                  <a:srgbClr val="28423F"/>
                </a:solidFill>
              </a:rPr>
              <a:t>Integrates with EXACT</a:t>
            </a:r>
            <a:endParaRPr sz="1300">
              <a:solidFill>
                <a:srgbClr val="28423F"/>
              </a:solidFill>
            </a:endParaRPr>
          </a:p>
          <a:p>
            <a:pPr indent="-311150" lvl="1" marL="914400" rtl="0" algn="l">
              <a:lnSpc>
                <a:spcPct val="100000"/>
              </a:lnSpc>
              <a:spcBef>
                <a:spcPts val="0"/>
              </a:spcBef>
              <a:spcAft>
                <a:spcPts val="0"/>
              </a:spcAft>
              <a:buClr>
                <a:srgbClr val="28423F"/>
              </a:buClr>
              <a:buSzPts val="1300"/>
              <a:buChar char="○"/>
            </a:pPr>
            <a:r>
              <a:rPr lang="en" sz="1300">
                <a:solidFill>
                  <a:srgbClr val="28423F"/>
                </a:solidFill>
              </a:rPr>
              <a:t>Where the the business logic exists and decisions are made</a:t>
            </a:r>
            <a:endParaRPr sz="1300">
              <a:solidFill>
                <a:srgbClr val="28423F"/>
              </a:solidFill>
            </a:endParaRPr>
          </a:p>
          <a:p>
            <a:pPr indent="-311150" lvl="0" marL="457200" rtl="0" algn="l">
              <a:lnSpc>
                <a:spcPct val="100000"/>
              </a:lnSpc>
              <a:spcBef>
                <a:spcPts val="0"/>
              </a:spcBef>
              <a:spcAft>
                <a:spcPts val="0"/>
              </a:spcAft>
              <a:buClr>
                <a:srgbClr val="28423F"/>
              </a:buClr>
              <a:buSzPts val="1300"/>
              <a:buChar char="●"/>
            </a:pPr>
            <a:r>
              <a:rPr b="1" lang="en">
                <a:solidFill>
                  <a:srgbClr val="28423F"/>
                </a:solidFill>
              </a:rPr>
              <a:t>EXACT</a:t>
            </a:r>
            <a:endParaRPr>
              <a:solidFill>
                <a:srgbClr val="28423F"/>
              </a:solidFill>
            </a:endParaRPr>
          </a:p>
          <a:p>
            <a:pPr indent="-311150" lvl="1" marL="914400" rtl="0" algn="l">
              <a:lnSpc>
                <a:spcPct val="100000"/>
              </a:lnSpc>
              <a:spcBef>
                <a:spcPts val="0"/>
              </a:spcBef>
              <a:spcAft>
                <a:spcPts val="0"/>
              </a:spcAft>
              <a:buClr>
                <a:srgbClr val="28423F"/>
              </a:buClr>
              <a:buSzPts val="1300"/>
              <a:buChar char="○"/>
            </a:pPr>
            <a:r>
              <a:rPr lang="en" sz="1300">
                <a:solidFill>
                  <a:srgbClr val="28423F"/>
                </a:solidFill>
              </a:rPr>
              <a:t>eRNN that is queried for predictions about the future drone state</a:t>
            </a:r>
            <a:endParaRPr sz="1300">
              <a:solidFill>
                <a:srgbClr val="28423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System Highlight: ROS</a:t>
            </a:r>
            <a:endParaRPr/>
          </a:p>
        </p:txBody>
      </p:sp>
      <p:sp>
        <p:nvSpPr>
          <p:cNvPr id="116" name="Google Shape;116;p1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lnSpc>
                <a:spcPct val="100000"/>
              </a:lnSpc>
              <a:spcBef>
                <a:spcPts val="0"/>
              </a:spcBef>
              <a:spcAft>
                <a:spcPts val="0"/>
              </a:spcAft>
              <a:buClr>
                <a:srgbClr val="28423F"/>
              </a:buClr>
              <a:buSzPts val="1300"/>
              <a:buChar char="●"/>
            </a:pPr>
            <a:r>
              <a:rPr lang="en">
                <a:solidFill>
                  <a:srgbClr val="28423F"/>
                </a:solidFill>
              </a:rPr>
              <a:t>ROS is a n</a:t>
            </a:r>
            <a:r>
              <a:rPr lang="en">
                <a:solidFill>
                  <a:srgbClr val="28423F"/>
                </a:solidFill>
              </a:rPr>
              <a:t>ode based communication framework</a:t>
            </a:r>
            <a:endParaRPr>
              <a:solidFill>
                <a:srgbClr val="28423F"/>
              </a:solidFill>
            </a:endParaRPr>
          </a:p>
          <a:p>
            <a:pPr indent="-311150" lvl="0" marL="457200" rtl="0" algn="l">
              <a:lnSpc>
                <a:spcPct val="100000"/>
              </a:lnSpc>
              <a:spcBef>
                <a:spcPts val="0"/>
              </a:spcBef>
              <a:spcAft>
                <a:spcPts val="0"/>
              </a:spcAft>
              <a:buClr>
                <a:srgbClr val="28423F"/>
              </a:buClr>
              <a:buSzPts val="1300"/>
              <a:buChar char="●"/>
            </a:pPr>
            <a:r>
              <a:rPr lang="en">
                <a:solidFill>
                  <a:srgbClr val="28423F"/>
                </a:solidFill>
              </a:rPr>
              <a:t>Allowed for programs to be run simultaneously, and asynchronously, and still communicat</a:t>
            </a:r>
            <a:r>
              <a:rPr lang="en">
                <a:solidFill>
                  <a:srgbClr val="28423F"/>
                </a:solidFill>
              </a:rPr>
              <a:t>e</a:t>
            </a:r>
            <a:endParaRPr>
              <a:solidFill>
                <a:srgbClr val="28423F"/>
              </a:solidFill>
            </a:endParaRPr>
          </a:p>
          <a:p>
            <a:pPr indent="-298450" lvl="1" marL="914400" rtl="0" algn="l">
              <a:lnSpc>
                <a:spcPct val="100000"/>
              </a:lnSpc>
              <a:spcBef>
                <a:spcPts val="0"/>
              </a:spcBef>
              <a:spcAft>
                <a:spcPts val="0"/>
              </a:spcAft>
              <a:buClr>
                <a:srgbClr val="28423F"/>
              </a:buClr>
              <a:buSzPts val="1100"/>
              <a:buChar char="○"/>
            </a:pPr>
            <a:r>
              <a:rPr lang="en">
                <a:solidFill>
                  <a:srgbClr val="28423F"/>
                </a:solidFill>
              </a:rPr>
              <a:t>Reading drone state</a:t>
            </a:r>
            <a:endParaRPr>
              <a:solidFill>
                <a:srgbClr val="28423F"/>
              </a:solidFill>
            </a:endParaRPr>
          </a:p>
          <a:p>
            <a:pPr indent="-298450" lvl="1" marL="914400" rtl="0" algn="l">
              <a:lnSpc>
                <a:spcPct val="100000"/>
              </a:lnSpc>
              <a:spcBef>
                <a:spcPts val="0"/>
              </a:spcBef>
              <a:spcAft>
                <a:spcPts val="0"/>
              </a:spcAft>
              <a:buClr>
                <a:srgbClr val="28423F"/>
              </a:buClr>
              <a:buSzPts val="1100"/>
              <a:buChar char="○"/>
            </a:pPr>
            <a:r>
              <a:rPr lang="en">
                <a:solidFill>
                  <a:srgbClr val="28423F"/>
                </a:solidFill>
              </a:rPr>
              <a:t>Querying eRNN based on the current state</a:t>
            </a:r>
            <a:endParaRPr>
              <a:solidFill>
                <a:srgbClr val="28423F"/>
              </a:solidFill>
            </a:endParaRPr>
          </a:p>
          <a:p>
            <a:pPr indent="-298450" lvl="1" marL="914400" rtl="0" algn="l">
              <a:lnSpc>
                <a:spcPct val="100000"/>
              </a:lnSpc>
              <a:spcBef>
                <a:spcPts val="0"/>
              </a:spcBef>
              <a:spcAft>
                <a:spcPts val="0"/>
              </a:spcAft>
              <a:buClr>
                <a:srgbClr val="28423F"/>
              </a:buClr>
              <a:buSzPts val="1100"/>
              <a:buChar char="○"/>
            </a:pPr>
            <a:r>
              <a:rPr i="1" lang="en">
                <a:solidFill>
                  <a:srgbClr val="28423F"/>
                </a:solidFill>
              </a:rPr>
              <a:t>Performing calculations on the results</a:t>
            </a:r>
            <a:endParaRPr i="1">
              <a:solidFill>
                <a:srgbClr val="28423F"/>
              </a:solidFill>
            </a:endParaRPr>
          </a:p>
          <a:p>
            <a:pPr indent="-298450" lvl="1" marL="914400" rtl="0" algn="l">
              <a:lnSpc>
                <a:spcPct val="100000"/>
              </a:lnSpc>
              <a:spcBef>
                <a:spcPts val="0"/>
              </a:spcBef>
              <a:spcAft>
                <a:spcPts val="0"/>
              </a:spcAft>
              <a:buClr>
                <a:srgbClr val="28423F"/>
              </a:buClr>
              <a:buSzPts val="1100"/>
              <a:buChar char="○"/>
            </a:pPr>
            <a:r>
              <a:rPr lang="en">
                <a:solidFill>
                  <a:srgbClr val="28423F"/>
                </a:solidFill>
              </a:rPr>
              <a:t>Making a decision based on the calculations</a:t>
            </a:r>
            <a:endParaRPr>
              <a:solidFill>
                <a:srgbClr val="28423F"/>
              </a:solidFill>
            </a:endParaRPr>
          </a:p>
          <a:p>
            <a:pPr indent="-298450" lvl="1" marL="914400" rtl="0" algn="l">
              <a:lnSpc>
                <a:spcPct val="100000"/>
              </a:lnSpc>
              <a:spcBef>
                <a:spcPts val="0"/>
              </a:spcBef>
              <a:spcAft>
                <a:spcPts val="0"/>
              </a:spcAft>
              <a:buClr>
                <a:srgbClr val="28423F"/>
              </a:buClr>
              <a:buSzPts val="1100"/>
              <a:buChar char="○"/>
            </a:pPr>
            <a:r>
              <a:rPr lang="en">
                <a:solidFill>
                  <a:srgbClr val="28423F"/>
                </a:solidFill>
              </a:rPr>
              <a:t>Telling the drone what was decided</a:t>
            </a:r>
            <a:br>
              <a:rPr lang="en">
                <a:solidFill>
                  <a:srgbClr val="28423F"/>
                </a:solidFill>
              </a:rPr>
            </a:br>
            <a:endParaRPr>
              <a:solidFill>
                <a:srgbClr val="28423F"/>
              </a:solidFill>
            </a:endParaRPr>
          </a:p>
          <a:p>
            <a:pPr indent="0" lvl="0" marL="0" rtl="0" algn="l">
              <a:spcBef>
                <a:spcPts val="0"/>
              </a:spcBef>
              <a:spcAft>
                <a:spcPts val="1200"/>
              </a:spcAft>
              <a:buNone/>
            </a:pPr>
            <a:r>
              <a:rPr b="1" i="1" lang="en">
                <a:solidFill>
                  <a:srgbClr val="28423F"/>
                </a:solidFill>
              </a:rPr>
              <a:t>Performing calculations? That sounds like a Utility Function!</a:t>
            </a:r>
            <a:br>
              <a:rPr b="1" lang="en">
                <a:solidFill>
                  <a:srgbClr val="28423F"/>
                </a:solidFill>
              </a:rPr>
            </a:br>
            <a:r>
              <a:rPr lang="en" sz="1100">
                <a:solidFill>
                  <a:srgbClr val="28423F"/>
                </a:solidFill>
              </a:rPr>
              <a:t>That’s a way to calculate Utility, which is a way for us to quantify what the best path forward actually is.</a:t>
            </a:r>
            <a:endParaRPr sz="1100">
              <a:solidFill>
                <a:srgbClr val="28423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System Highlight: EXACT</a:t>
            </a:r>
            <a:endParaRPr/>
          </a:p>
        </p:txBody>
      </p:sp>
      <p:sp>
        <p:nvSpPr>
          <p:cNvPr id="122" name="Google Shape;122;p1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lnSpcReduction="10000"/>
          </a:bodyPr>
          <a:lstStyle/>
          <a:p>
            <a:pPr indent="-311150" lvl="0" marL="457200" rtl="0" algn="l">
              <a:lnSpc>
                <a:spcPct val="150000"/>
              </a:lnSpc>
              <a:spcBef>
                <a:spcPts val="0"/>
              </a:spcBef>
              <a:spcAft>
                <a:spcPts val="0"/>
              </a:spcAft>
              <a:buClr>
                <a:srgbClr val="28423F"/>
              </a:buClr>
              <a:buSzPts val="1300"/>
              <a:buChar char="●"/>
            </a:pPr>
            <a:r>
              <a:rPr lang="en">
                <a:solidFill>
                  <a:srgbClr val="28423F"/>
                </a:solidFill>
              </a:rPr>
              <a:t>Evolutionary Recurrent Neural Network</a:t>
            </a:r>
            <a:endParaRPr>
              <a:solidFill>
                <a:srgbClr val="28423F"/>
              </a:solidFill>
            </a:endParaRPr>
          </a:p>
          <a:p>
            <a:pPr indent="-311150" lvl="0" marL="457200" rtl="0" algn="l">
              <a:lnSpc>
                <a:spcPct val="150000"/>
              </a:lnSpc>
              <a:spcBef>
                <a:spcPts val="0"/>
              </a:spcBef>
              <a:spcAft>
                <a:spcPts val="0"/>
              </a:spcAft>
              <a:buClr>
                <a:srgbClr val="28423F"/>
              </a:buClr>
              <a:buSzPts val="1300"/>
              <a:buChar char="●"/>
            </a:pPr>
            <a:r>
              <a:rPr lang="en">
                <a:solidFill>
                  <a:srgbClr val="28423F"/>
                </a:solidFill>
              </a:rPr>
              <a:t>Trains on data and develops neural networks for us to query</a:t>
            </a:r>
            <a:endParaRPr>
              <a:solidFill>
                <a:srgbClr val="28423F"/>
              </a:solidFill>
            </a:endParaRPr>
          </a:p>
          <a:p>
            <a:pPr indent="-298450" lvl="1" marL="914400" rtl="0" algn="l">
              <a:lnSpc>
                <a:spcPct val="150000"/>
              </a:lnSpc>
              <a:spcBef>
                <a:spcPts val="0"/>
              </a:spcBef>
              <a:spcAft>
                <a:spcPts val="0"/>
              </a:spcAft>
              <a:buClr>
                <a:srgbClr val="28423F"/>
              </a:buClr>
              <a:buSzPts val="1100"/>
              <a:buChar char="○"/>
            </a:pPr>
            <a:r>
              <a:rPr lang="en">
                <a:solidFill>
                  <a:srgbClr val="28423F"/>
                </a:solidFill>
              </a:rPr>
              <a:t>Takes time series data and makes a prediction on what state it will be in next</a:t>
            </a:r>
            <a:endParaRPr>
              <a:solidFill>
                <a:srgbClr val="28423F"/>
              </a:solidFill>
            </a:endParaRPr>
          </a:p>
          <a:p>
            <a:pPr indent="-298450" lvl="1" marL="914400" rtl="0" algn="l">
              <a:lnSpc>
                <a:spcPct val="150000"/>
              </a:lnSpc>
              <a:spcBef>
                <a:spcPts val="0"/>
              </a:spcBef>
              <a:spcAft>
                <a:spcPts val="0"/>
              </a:spcAft>
              <a:buClr>
                <a:srgbClr val="28423F"/>
              </a:buClr>
              <a:buSzPts val="1100"/>
              <a:buChar char="○"/>
            </a:pPr>
            <a:r>
              <a:rPr lang="en">
                <a:solidFill>
                  <a:srgbClr val="28423F"/>
                </a:solidFill>
              </a:rPr>
              <a:t>Takes input data for speed, acceleration, and battery information</a:t>
            </a:r>
            <a:endParaRPr>
              <a:solidFill>
                <a:srgbClr val="28423F"/>
              </a:solidFill>
            </a:endParaRPr>
          </a:p>
          <a:p>
            <a:pPr indent="-311150" lvl="0" marL="457200" rtl="0" algn="l">
              <a:lnSpc>
                <a:spcPct val="150000"/>
              </a:lnSpc>
              <a:spcBef>
                <a:spcPts val="0"/>
              </a:spcBef>
              <a:spcAft>
                <a:spcPts val="0"/>
              </a:spcAft>
              <a:buClr>
                <a:srgbClr val="28423F"/>
              </a:buClr>
              <a:buSzPts val="1300"/>
              <a:buChar char="●"/>
            </a:pPr>
            <a:r>
              <a:rPr lang="en">
                <a:solidFill>
                  <a:srgbClr val="28423F"/>
                </a:solidFill>
              </a:rPr>
              <a:t>Predicts the next position the drone will be in, and how its resources will be affected</a:t>
            </a:r>
            <a:endParaRPr>
              <a:solidFill>
                <a:srgbClr val="28423F"/>
              </a:solidFill>
            </a:endParaRPr>
          </a:p>
          <a:p>
            <a:pPr indent="-311150" lvl="0" marL="457200" rtl="0" algn="l">
              <a:lnSpc>
                <a:spcPct val="150000"/>
              </a:lnSpc>
              <a:spcBef>
                <a:spcPts val="0"/>
              </a:spcBef>
              <a:spcAft>
                <a:spcPts val="0"/>
              </a:spcAft>
              <a:buClr>
                <a:srgbClr val="28423F"/>
              </a:buClr>
              <a:buSzPts val="1300"/>
              <a:buChar char="●"/>
            </a:pPr>
            <a:r>
              <a:rPr lang="en">
                <a:solidFill>
                  <a:srgbClr val="28423F"/>
                </a:solidFill>
              </a:rPr>
              <a:t>Integrated into system architecture to aid in cost calculation</a:t>
            </a:r>
            <a:endParaRPr>
              <a:solidFill>
                <a:srgbClr val="28423F"/>
              </a:solidFill>
            </a:endParaRPr>
          </a:p>
          <a:p>
            <a:pPr indent="0" lvl="0" marL="0" rtl="0" algn="l">
              <a:lnSpc>
                <a:spcPct val="150000"/>
              </a:lnSpc>
              <a:spcBef>
                <a:spcPts val="0"/>
              </a:spcBef>
              <a:spcAft>
                <a:spcPts val="0"/>
              </a:spcAft>
              <a:buNone/>
            </a:pPr>
            <a:r>
              <a:t/>
            </a:r>
            <a:endParaRPr>
              <a:solidFill>
                <a:srgbClr val="28423F"/>
              </a:solidFill>
            </a:endParaRPr>
          </a:p>
          <a:p>
            <a:pPr indent="0" lvl="0" marL="0" rtl="0" algn="l">
              <a:lnSpc>
                <a:spcPct val="100000"/>
              </a:lnSpc>
              <a:spcBef>
                <a:spcPts val="0"/>
              </a:spcBef>
              <a:spcAft>
                <a:spcPts val="0"/>
              </a:spcAft>
              <a:buNone/>
            </a:pPr>
            <a:r>
              <a:t/>
            </a:r>
            <a:endParaRPr sz="1100">
              <a:solidFill>
                <a:srgbClr val="28423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Difficulties</a:t>
            </a:r>
            <a:endParaRPr/>
          </a:p>
        </p:txBody>
      </p:sp>
      <p:sp>
        <p:nvSpPr>
          <p:cNvPr id="128" name="Google Shape;128;p2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lnSpcReduction="20000"/>
          </a:bodyPr>
          <a:lstStyle/>
          <a:p>
            <a:pPr indent="-311150" lvl="0" marL="457200" rtl="0" algn="l">
              <a:spcBef>
                <a:spcPts val="0"/>
              </a:spcBef>
              <a:spcAft>
                <a:spcPts val="0"/>
              </a:spcAft>
              <a:buSzPts val="1300"/>
              <a:buChar char="●"/>
            </a:pPr>
            <a:r>
              <a:rPr lang="en"/>
              <a:t>Tasked with creating a decision making algorithm for a drone</a:t>
            </a:r>
            <a:endParaRPr/>
          </a:p>
          <a:p>
            <a:pPr indent="-298450" lvl="1" marL="914400" rtl="0" algn="l">
              <a:spcBef>
                <a:spcPts val="0"/>
              </a:spcBef>
              <a:spcAft>
                <a:spcPts val="0"/>
              </a:spcAft>
              <a:buSzPts val="1100"/>
              <a:buChar char="○"/>
            </a:pPr>
            <a:r>
              <a:rPr lang="en"/>
              <a:t>Team needed to build a tool to begin tackling this problem</a:t>
            </a:r>
            <a:endParaRPr/>
          </a:p>
          <a:p>
            <a:pPr indent="-298450" lvl="1" marL="914400" rtl="0" algn="l">
              <a:spcBef>
                <a:spcPts val="0"/>
              </a:spcBef>
              <a:spcAft>
                <a:spcPts val="0"/>
              </a:spcAft>
              <a:buSzPts val="1100"/>
              <a:buChar char="○"/>
            </a:pPr>
            <a:r>
              <a:rPr lang="en"/>
              <a:t>Had no prior experience</a:t>
            </a:r>
            <a:br>
              <a:rPr lang="en"/>
            </a:br>
            <a:endParaRPr/>
          </a:p>
          <a:p>
            <a:pPr indent="-311150" lvl="0" marL="457200" rtl="0" algn="l">
              <a:spcBef>
                <a:spcPts val="0"/>
              </a:spcBef>
              <a:spcAft>
                <a:spcPts val="0"/>
              </a:spcAft>
              <a:buSzPts val="1300"/>
              <a:buChar char="●"/>
            </a:pPr>
            <a:r>
              <a:rPr lang="en"/>
              <a:t>Existing </a:t>
            </a:r>
            <a:r>
              <a:rPr lang="en"/>
              <a:t>tools</a:t>
            </a:r>
            <a:endParaRPr/>
          </a:p>
          <a:p>
            <a:pPr indent="-298450" lvl="1" marL="914400" rtl="0" algn="l">
              <a:spcBef>
                <a:spcPts val="0"/>
              </a:spcBef>
              <a:spcAft>
                <a:spcPts val="0"/>
              </a:spcAft>
              <a:buSzPts val="1100"/>
              <a:buChar char="○"/>
            </a:pPr>
            <a:r>
              <a:rPr lang="en"/>
              <a:t>Hefty domain knowledge of drones and simulations</a:t>
            </a:r>
            <a:endParaRPr/>
          </a:p>
          <a:p>
            <a:pPr indent="-298450" lvl="1" marL="914400" rtl="0" algn="l">
              <a:spcBef>
                <a:spcPts val="0"/>
              </a:spcBef>
              <a:spcAft>
                <a:spcPts val="0"/>
              </a:spcAft>
              <a:buSzPts val="1100"/>
              <a:buChar char="○"/>
            </a:pPr>
            <a:r>
              <a:rPr lang="en"/>
              <a:t>Wide selection that solve different problems in different ways</a:t>
            </a:r>
            <a:br>
              <a:rPr lang="en"/>
            </a:br>
            <a:endParaRPr/>
          </a:p>
          <a:p>
            <a:pPr indent="-311150" lvl="0" marL="457200" rtl="0" algn="l">
              <a:spcBef>
                <a:spcPts val="0"/>
              </a:spcBef>
              <a:spcAft>
                <a:spcPts val="0"/>
              </a:spcAft>
              <a:buSzPts val="1300"/>
              <a:buChar char="●"/>
            </a:pPr>
            <a:r>
              <a:rPr lang="en"/>
              <a:t>Feature development versus research</a:t>
            </a:r>
            <a:endParaRPr/>
          </a:p>
          <a:p>
            <a:pPr indent="-298450" lvl="1" marL="914400" rtl="0" algn="l">
              <a:spcBef>
                <a:spcPts val="0"/>
              </a:spcBef>
              <a:spcAft>
                <a:spcPts val="0"/>
              </a:spcAft>
              <a:buSzPts val="1100"/>
              <a:buChar char="○"/>
            </a:pPr>
            <a:r>
              <a:rPr lang="en"/>
              <a:t>All team members needed to have shared knowledge of everything we learned</a:t>
            </a:r>
            <a:endParaRPr/>
          </a:p>
          <a:p>
            <a:pPr indent="-298450" lvl="1" marL="914400" rtl="0" algn="l">
              <a:spcBef>
                <a:spcPts val="0"/>
              </a:spcBef>
              <a:spcAft>
                <a:spcPts val="0"/>
              </a:spcAft>
              <a:buSzPts val="1100"/>
              <a:buChar char="○"/>
            </a:pPr>
            <a:r>
              <a:rPr lang="en"/>
              <a:t>Parallelizing work more difficult</a:t>
            </a:r>
            <a:endParaRPr/>
          </a:p>
          <a:p>
            <a:pPr indent="-298450" lvl="1" marL="914400" rtl="0" algn="l">
              <a:spcBef>
                <a:spcPts val="0"/>
              </a:spcBef>
              <a:spcAft>
                <a:spcPts val="0"/>
              </a:spcAft>
              <a:buSzPts val="1100"/>
              <a:buChar char="○"/>
            </a:pPr>
            <a:r>
              <a:rPr lang="en"/>
              <a:t>Extremely difficult to estimate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we Delivered</a:t>
            </a:r>
            <a:endParaRPr/>
          </a:p>
        </p:txBody>
      </p:sp>
      <p:sp>
        <p:nvSpPr>
          <p:cNvPr id="134" name="Google Shape;134;p21"/>
          <p:cNvSpPr txBox="1"/>
          <p:nvPr>
            <p:ph idx="1" type="body"/>
          </p:nvPr>
        </p:nvSpPr>
        <p:spPr>
          <a:xfrm>
            <a:off x="727650" y="2059200"/>
            <a:ext cx="7688700" cy="2261100"/>
          </a:xfrm>
          <a:prstGeom prst="rect">
            <a:avLst/>
          </a:prstGeom>
        </p:spPr>
        <p:txBody>
          <a:bodyPr anchorCtr="0" anchor="t" bIns="91425" lIns="91425" spcFirstLastPara="1" rIns="91425" wrap="square" tIns="91425">
            <a:normAutofit lnSpcReduction="10000"/>
          </a:bodyPr>
          <a:lstStyle/>
          <a:p>
            <a:pPr indent="-311150" lvl="0" marL="457200" rtl="0" algn="l">
              <a:lnSpc>
                <a:spcPct val="150000"/>
              </a:lnSpc>
              <a:spcBef>
                <a:spcPts val="0"/>
              </a:spcBef>
              <a:spcAft>
                <a:spcPts val="0"/>
              </a:spcAft>
              <a:buSzPts val="1300"/>
              <a:buChar char="●"/>
            </a:pPr>
            <a:r>
              <a:rPr lang="en"/>
              <a:t>A way for rewards to be added as commands</a:t>
            </a:r>
            <a:endParaRPr/>
          </a:p>
          <a:p>
            <a:pPr indent="-311150" lvl="0" marL="457200" rtl="0" algn="l">
              <a:lnSpc>
                <a:spcPct val="150000"/>
              </a:lnSpc>
              <a:spcBef>
                <a:spcPts val="0"/>
              </a:spcBef>
              <a:spcAft>
                <a:spcPts val="0"/>
              </a:spcAft>
              <a:buSzPts val="1300"/>
              <a:buChar char="●"/>
            </a:pPr>
            <a:r>
              <a:rPr lang="en"/>
              <a:t>Chaos engine to introduce variance</a:t>
            </a:r>
            <a:endParaRPr/>
          </a:p>
          <a:p>
            <a:pPr indent="-311150" lvl="0" marL="457200" rtl="0" algn="l">
              <a:lnSpc>
                <a:spcPct val="150000"/>
              </a:lnSpc>
              <a:spcBef>
                <a:spcPts val="0"/>
              </a:spcBef>
              <a:spcAft>
                <a:spcPts val="0"/>
              </a:spcAft>
              <a:buSzPts val="1300"/>
              <a:buChar char="●"/>
            </a:pPr>
            <a:r>
              <a:rPr lang="en"/>
              <a:t>Breaking linearity of flights</a:t>
            </a:r>
            <a:endParaRPr/>
          </a:p>
          <a:p>
            <a:pPr indent="-311150" lvl="0" marL="457200" rtl="0" algn="l">
              <a:lnSpc>
                <a:spcPct val="150000"/>
              </a:lnSpc>
              <a:spcBef>
                <a:spcPts val="0"/>
              </a:spcBef>
              <a:spcAft>
                <a:spcPts val="0"/>
              </a:spcAft>
              <a:buSzPts val="1300"/>
              <a:buChar char="●"/>
            </a:pPr>
            <a:r>
              <a:rPr lang="en"/>
              <a:t>Integrated all parts of the system to a single platform</a:t>
            </a:r>
            <a:endParaRPr/>
          </a:p>
          <a:p>
            <a:pPr indent="-311150" lvl="0" marL="457200" rtl="0" algn="l">
              <a:lnSpc>
                <a:spcPct val="150000"/>
              </a:lnSpc>
              <a:spcBef>
                <a:spcPts val="0"/>
              </a:spcBef>
              <a:spcAft>
                <a:spcPts val="0"/>
              </a:spcAft>
              <a:buSzPts val="1300"/>
              <a:buChar char="●"/>
            </a:pPr>
            <a:r>
              <a:rPr lang="en"/>
              <a:t>Platform to use utility functions and make basic decisions</a:t>
            </a:r>
            <a:endParaRPr/>
          </a:p>
          <a:p>
            <a:pPr indent="-311150" lvl="0" marL="457200" rtl="0" algn="l">
              <a:lnSpc>
                <a:spcPct val="150000"/>
              </a:lnSpc>
              <a:spcBef>
                <a:spcPts val="0"/>
              </a:spcBef>
              <a:spcAft>
                <a:spcPts val="0"/>
              </a:spcAft>
              <a:buSzPts val="1300"/>
              <a:buChar char="●"/>
            </a:pPr>
            <a:r>
              <a:rPr lang="en"/>
              <a:t>Started developing advanced decision making algorithms</a:t>
            </a:r>
            <a:endParaRPr/>
          </a:p>
          <a:p>
            <a:pPr indent="0" lvl="0" marL="457200" rtl="0" algn="l">
              <a:lnSpc>
                <a:spcPct val="150000"/>
              </a:lnSpc>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